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2"/>
    <p:sldMasterId id="2147483662" r:id="rId3"/>
  </p:sldMasterIdLst>
  <p:notesMasterIdLst>
    <p:notesMasterId r:id="rId5"/>
  </p:notesMasterIdLst>
  <p:handoutMasterIdLst>
    <p:handoutMasterId r:id="rId6"/>
  </p:handoutMasterIdLst>
  <p:sldIdLst>
    <p:sldId id="264" r:id="rId4"/>
  </p:sldIdLst>
  <p:sldSz cx="51206400" cy="36576000"/>
  <p:notesSz cx="9236075" cy="70104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9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9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9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9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9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0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Johnson (IWNM)" initials="" lastIdx="4" clrIdx="0"/>
  <p:cmAuthor id="1" name="v-debuye" initials="" lastIdx="8" clrIdx="1"/>
  <p:cmAuthor id="2" name="a-bumont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AA5DC"/>
    <a:srgbClr val="FFFFFF"/>
    <a:srgbClr val="FF33CC"/>
    <a:srgbClr val="333333"/>
    <a:srgbClr val="FFFFCC"/>
    <a:srgbClr val="004442"/>
    <a:srgbClr val="00808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6307" autoAdjust="0"/>
  </p:normalViewPr>
  <p:slideViewPr>
    <p:cSldViewPr>
      <p:cViewPr varScale="1">
        <p:scale>
          <a:sx n="13" d="100"/>
          <a:sy n="13" d="100"/>
        </p:scale>
        <p:origin x="320" y="84"/>
      </p:cViewPr>
      <p:guideLst>
        <p:guide orient="horz" pos="11520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7800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13350" y="0"/>
            <a:ext cx="3986213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21463"/>
            <a:ext cx="3987800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13350" y="6621463"/>
            <a:ext cx="3986213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51174361-862A-42D6-B3EE-881F47FEA0E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06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3028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361738"/>
            <a:ext cx="43526075" cy="78406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0726400"/>
            <a:ext cx="35845750" cy="934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B16B3DE-DF09-4906-844B-5EE0F3CA359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6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534400"/>
            <a:ext cx="46085125" cy="24137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B589F5-D518-43B7-B956-3BF6DAD420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3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465263"/>
            <a:ext cx="11520488" cy="31207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465263"/>
            <a:ext cx="34412237" cy="31207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D77BDF0-292A-494B-9D2E-6D647367B3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90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465263"/>
            <a:ext cx="46085125" cy="6096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60638" y="8534400"/>
            <a:ext cx="22966362" cy="24137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5679400" y="8534400"/>
            <a:ext cx="22966363" cy="119919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5679400" y="20678775"/>
            <a:ext cx="22966363" cy="11993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9F81F1-3B06-4A4B-9BD7-73B44DED6B4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313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361738"/>
            <a:ext cx="43526075" cy="78406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0726400"/>
            <a:ext cx="3584575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891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894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3502938"/>
            <a:ext cx="43526075" cy="72644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5501938"/>
            <a:ext cx="43526075" cy="80010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340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534400"/>
            <a:ext cx="22966362" cy="24137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534400"/>
            <a:ext cx="22966363" cy="24137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8115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186738"/>
            <a:ext cx="22625050" cy="3413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1599863"/>
            <a:ext cx="22625050" cy="2107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186738"/>
            <a:ext cx="22632988" cy="3413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1599863"/>
            <a:ext cx="22632988" cy="2107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0985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683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78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534400"/>
            <a:ext cx="46085125" cy="24137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11B922D-2EB9-440C-AD24-8BCA926725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19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455738"/>
            <a:ext cx="16846550" cy="6197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455738"/>
            <a:ext cx="28625800" cy="31216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7653338"/>
            <a:ext cx="16846550" cy="2501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541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5603200"/>
            <a:ext cx="30724475" cy="3022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268663"/>
            <a:ext cx="30724475" cy="2194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8625800"/>
            <a:ext cx="30724475" cy="4292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5166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384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465263"/>
            <a:ext cx="11520488" cy="31207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465263"/>
            <a:ext cx="34412237" cy="31207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18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3502938"/>
            <a:ext cx="43526075" cy="72644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5501938"/>
            <a:ext cx="43526075" cy="8001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70FA14-9D39-4806-949E-B3BE3891BC4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3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534400"/>
            <a:ext cx="22966362" cy="241379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534400"/>
            <a:ext cx="22966363" cy="241379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6C924F-BBDA-41FD-9C55-1FB7E56E706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7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186738"/>
            <a:ext cx="22625050" cy="3413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1599863"/>
            <a:ext cx="22625050" cy="2107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186738"/>
            <a:ext cx="22632988" cy="3413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1599863"/>
            <a:ext cx="22632988" cy="2107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D7FBADF-B505-4198-8365-9B71066E05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9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2942252-4A21-4631-A3D7-208DDDEC7C1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8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9AFCFBB-598A-4730-9CBA-908DB7144FC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2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455738"/>
            <a:ext cx="16846550" cy="6197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455738"/>
            <a:ext cx="28625800" cy="31216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7653338"/>
            <a:ext cx="16846550" cy="2501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657E9A-23B7-4516-94D3-88C02B0CF07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19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5603200"/>
            <a:ext cx="30724475" cy="3022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268663"/>
            <a:ext cx="30724475" cy="21945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28625800"/>
            <a:ext cx="30724475" cy="4292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5606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95838" y="33307338"/>
            <a:ext cx="162147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698238" y="33307338"/>
            <a:ext cx="11947525" cy="254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928F014-7DFC-418B-9919-09D778EA784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4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20680" y="1870176"/>
            <a:ext cx="46085125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39725" indent="-339725" algn="l" rtl="0" eaLnBrk="1" fontAlgn="base" hangingPunct="1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eaLnBrk="1" fontAlgn="base" hangingPunct="1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5813" indent="-227013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3013" indent="-227013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970213" indent="-227013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427413" indent="-227013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884613" indent="-227013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638" y="1465263"/>
            <a:ext cx="46085125" cy="3285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34400"/>
            <a:ext cx="46085125" cy="24137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638" y="33901063"/>
            <a:ext cx="11947525" cy="1946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85E18-E975-48C7-88F1-BC3AB5AE5FA6}" type="datetimeFigureOut">
              <a:rPr lang="en-GB" smtClean="0"/>
              <a:t>13/06/2022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838" y="33901063"/>
            <a:ext cx="16214725" cy="1946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8238" y="33901063"/>
            <a:ext cx="11947525" cy="1946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DD09B-537C-4E71-B1D9-B5312FED9F9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32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9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40" y="1870176"/>
            <a:ext cx="36076009" cy="4824536"/>
          </a:xfrm>
        </p:spPr>
        <p:txBody>
          <a:bodyPr/>
          <a:lstStyle/>
          <a:p>
            <a:r>
              <a:rPr lang="en-US" sz="8000" b="1" dirty="0">
                <a:latin typeface="Goudy Type" pitchFamily="2" charset="77"/>
                <a:ea typeface="Apple Color Emoji" pitchFamily="2" charset="0"/>
                <a:cs typeface="Goudy Type" panose="020F0502020204030204" pitchFamily="34" charset="0"/>
              </a:rPr>
              <a:t>5 Key Concepts Every Urban Entomologists Should Understand About Developing Successful</a:t>
            </a:r>
            <a:br>
              <a:rPr lang="en-US" sz="8000" b="1" dirty="0">
                <a:latin typeface="Goudy Type" pitchFamily="2" charset="77"/>
                <a:ea typeface="Apple Color Emoji" pitchFamily="2" charset="0"/>
                <a:cs typeface="Goudy Type" panose="020F0502020204030204" pitchFamily="34" charset="0"/>
              </a:rPr>
            </a:br>
            <a:r>
              <a:rPr lang="en-US" sz="8000" b="1" dirty="0">
                <a:latin typeface="Goudy Type" pitchFamily="2" charset="77"/>
                <a:ea typeface="Apple Color Emoji" pitchFamily="2" charset="0"/>
                <a:cs typeface="Goudy Type" panose="020F0502020204030204" pitchFamily="34" charset="0"/>
              </a:rPr>
              <a:t>Consumer Insect Control Products</a:t>
            </a:r>
            <a:r>
              <a:rPr lang="en-US" sz="8000" dirty="0"/>
              <a:t/>
            </a:r>
            <a:br>
              <a:rPr lang="en-US" sz="8000" dirty="0"/>
            </a:br>
            <a:endParaRPr lang="en-GB" sz="80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1877" y="9791056"/>
            <a:ext cx="9505057" cy="1081499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rIns="360000"/>
          <a:lstStyle/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US" sz="4000" b="1" u="sng" dirty="0"/>
              <a:t>#1UNDERSTAND THE TARGET  INSECT</a:t>
            </a:r>
          </a:p>
          <a:p>
            <a:endParaRPr lang="en-US" sz="3600" dirty="0"/>
          </a:p>
          <a:p>
            <a:r>
              <a:rPr lang="en-US" sz="3600" dirty="0"/>
              <a:t>Ants – Terro* and Amdro* used this target to succeed</a:t>
            </a:r>
          </a:p>
          <a:p>
            <a:r>
              <a:rPr lang="en-US" sz="3600" dirty="0"/>
              <a:t>Roaches – Combat* baits and Raid** used this target</a:t>
            </a:r>
          </a:p>
          <a:p>
            <a:r>
              <a:rPr lang="en-US" sz="3600" dirty="0"/>
              <a:t>Mosquito – This insect launched OFF!**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b="1" i="1" dirty="0"/>
              <a:t>THE KEY CONCEPT HERE IS SIMPLE. 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/>
              <a:t>DO NOT TRY TO BE ONE SIZE KILLS ALL. PICK THE INSECT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/>
              <a:t>UNDERSTAND THE INSECT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/>
              <a:t>STUDY THE TOP THREE SELLING BRANDS.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/>
              <a:t>START YOUR MISSION TO FIND A BETTER WAY.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984576" y="6659272"/>
            <a:ext cx="36076009" cy="2942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kern="0" dirty="0">
                <a:latin typeface="Arial Rounded MT Bold" panose="020F0704030504030204" pitchFamily="34" charset="0"/>
              </a:rPr>
              <a:t>Stewart Clark – w.stewart.clark@gmail.com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643308" y="31749610"/>
            <a:ext cx="21154578" cy="305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339725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9775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7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1788" indent="-2349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0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2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7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4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638" indent="0">
              <a:buFontTx/>
              <a:buNone/>
            </a:pPr>
            <a:endParaRPr lang="en-GB" sz="400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52528" y="31681488"/>
            <a:ext cx="26354928" cy="30922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rIns="360000"/>
          <a:lstStyle>
            <a:lvl1pPr marL="339725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9775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7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1788" indent="-2349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0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2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7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4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GB" sz="4000" b="1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246294" y="9791056"/>
            <a:ext cx="27867096" cy="204502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rIns="360000"/>
          <a:lstStyle>
            <a:lvl1pPr marL="339725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9775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7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1788" indent="-2349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0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2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7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4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638" indent="0" algn="ctr">
              <a:buFontTx/>
              <a:buNone/>
            </a:pPr>
            <a:endParaRPr lang="en-GB" sz="4000" b="1" u="sng" kern="0" dirty="0"/>
          </a:p>
          <a:p>
            <a:pPr marL="0" indent="0" algn="ctr">
              <a:buFontTx/>
              <a:buNone/>
            </a:pPr>
            <a:r>
              <a:rPr lang="en-GB" sz="5400" b="1" u="sng" kern="0" dirty="0"/>
              <a:t>#3  Design a New and Novel Delivery System</a:t>
            </a:r>
          </a:p>
          <a:p>
            <a:pPr marL="0" indent="0" algn="ctr">
              <a:buFontTx/>
              <a:buNone/>
            </a:pPr>
            <a:endParaRPr lang="en-GB" sz="4000" b="1" u="sng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9689536" y="19512135"/>
            <a:ext cx="10629869" cy="60486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rIns="360000"/>
          <a:lstStyle>
            <a:lvl1pPr marL="339725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9775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7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1788" indent="-2349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0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2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7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4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638" indent="0" algn="just">
              <a:buFontTx/>
              <a:buNone/>
            </a:pPr>
            <a:r>
              <a:rPr lang="en-US" sz="5400" b="1" u="sng" dirty="0"/>
              <a:t>#5 Launch your Startup inside your current company</a:t>
            </a:r>
          </a:p>
          <a:p>
            <a:pPr marL="528638" indent="0" algn="just">
              <a:buFontTx/>
              <a:buNone/>
            </a:pPr>
            <a:endParaRPr lang="en-US" sz="5400" kern="0" dirty="0"/>
          </a:p>
          <a:p>
            <a:pPr marL="528638" indent="0" algn="just">
              <a:buFontTx/>
              <a:buNone/>
            </a:pPr>
            <a:endParaRPr lang="en-GB" sz="5400" kern="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52528" y="21888400"/>
            <a:ext cx="9505057" cy="892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rIns="360000"/>
          <a:lstStyle>
            <a:lvl1pPr marL="339725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9775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7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1788" indent="-2349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0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2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7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4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\#2….</a:t>
            </a:r>
          </a:p>
          <a:p>
            <a:pPr marL="0" indent="0" algn="ctr">
              <a:buNone/>
            </a:pPr>
            <a:r>
              <a:rPr lang="en-US" sz="3200" b="1" u="sng" dirty="0"/>
              <a:t>UNDERSTAND THAT EFFICACY IS NOT THE ONLY ISSUE IN THE CONSUMER MARKET…….</a:t>
            </a:r>
          </a:p>
          <a:p>
            <a:pPr>
              <a:buFont typeface="Wingdings" pitchFamily="2" charset="2"/>
              <a:buChar char="Ø"/>
            </a:pPr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b="1" i="1" dirty="0"/>
              <a:t>WHILE IT IS GREAT IF YOUR NEW PRODUCT WORKS EVERYTIME ALL THE TIME IN THIS MARKETPLACE THERE ARE OTHER ISSUES JUST AS IMPORTANT TO YOUR ULTIMATE SUCCESS.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START WITH A COMPLETE UNDERSTANDING OF THE REGULATORY REQUIREMENTS FOR YOUR IDEA BEFORE PROCEEDING</a:t>
            </a:r>
            <a:endParaRPr lang="en-GB" sz="3200" kern="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0089400" y="11015192"/>
            <a:ext cx="9505057" cy="60486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rIns="360000"/>
          <a:lstStyle>
            <a:lvl1pPr marL="339725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9775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7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1788" indent="-2349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0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2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7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4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8638" indent="0" algn="just">
              <a:buFontTx/>
              <a:buNone/>
            </a:pPr>
            <a:endParaRPr lang="en-GB" sz="4000" kern="0" dirty="0"/>
          </a:p>
          <a:p>
            <a:pPr marL="0" indent="0" algn="just">
              <a:buFontTx/>
              <a:buNone/>
            </a:pPr>
            <a:r>
              <a:rPr lang="en-GB" sz="4800" b="1" u="sng" kern="0" dirty="0"/>
              <a:t>#4 Keep all marketing and graphics simple….</a:t>
            </a:r>
          </a:p>
          <a:p>
            <a:pPr marL="0" indent="0" algn="just">
              <a:buFontTx/>
              <a:buNone/>
            </a:pPr>
            <a:endParaRPr lang="en-GB" sz="4800" b="1" u="sng" kern="0" dirty="0"/>
          </a:p>
          <a:p>
            <a:pPr marL="0" indent="0" algn="just">
              <a:buFontTx/>
              <a:buNone/>
            </a:pPr>
            <a:r>
              <a:rPr lang="en-GB" sz="4000" b="1" kern="0" dirty="0"/>
              <a:t>Aim for a 5</a:t>
            </a:r>
            <a:r>
              <a:rPr lang="en-GB" sz="4000" b="1" kern="0" baseline="30000" dirty="0"/>
              <a:t>th</a:t>
            </a:r>
            <a:r>
              <a:rPr lang="en-GB" sz="4000" b="1" kern="0" dirty="0"/>
              <a:t> Grade school level reader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137704" y="12075907"/>
            <a:ext cx="11028988" cy="420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FF"/>
                </a:solidFill>
              </a:rPr>
              <a:t/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3. Design a Clever and Efficient Delivery System</a:t>
            </a:r>
            <a:endParaRPr lang="en-GB" sz="4000" kern="0" dirty="0">
              <a:latin typeface="+mn-lt"/>
            </a:endParaRPr>
          </a:p>
          <a:p>
            <a:pPr>
              <a:buNone/>
            </a:pPr>
            <a:endParaRPr lang="en-GB" sz="4000" kern="0" dirty="0">
              <a:latin typeface="+mn-lt"/>
            </a:endParaRPr>
          </a:p>
          <a:p>
            <a:pPr>
              <a:buNone/>
            </a:pPr>
            <a:endParaRPr lang="en-GB" sz="4000" kern="0" dirty="0">
              <a:latin typeface="+mn-lt"/>
            </a:endParaRPr>
          </a:p>
          <a:p>
            <a:pPr>
              <a:buNone/>
            </a:pPr>
            <a:endParaRPr lang="en-GB" sz="4000" kern="0" dirty="0">
              <a:latin typeface="+mn-lt"/>
            </a:endParaRPr>
          </a:p>
          <a:p>
            <a:pPr>
              <a:buNone/>
            </a:pPr>
            <a:endParaRPr lang="en-GB" sz="3600" dirty="0">
              <a:latin typeface="Arial Rounded MT Bold" panose="020F0704030504030204" pitchFamily="34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0419466" y="2662263"/>
            <a:ext cx="9505057" cy="72387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0" rIns="360000"/>
          <a:lstStyle>
            <a:lvl1pPr marL="339725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3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9775" indent="-28733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7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1788" indent="-2349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30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02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74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4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GB" sz="4000" b="1" kern="0" dirty="0"/>
          </a:p>
        </p:txBody>
      </p:sp>
      <p:sp>
        <p:nvSpPr>
          <p:cNvPr id="7" name="AutoShape 2" descr="Image result for grap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AutoShape 4" descr="Image result for graph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6426" y="23371495"/>
            <a:ext cx="8008541" cy="5059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A close-up of a syringe&#10;&#10;Description automatically generated with medium confidence">
            <a:extLst>
              <a:ext uri="{FF2B5EF4-FFF2-40B4-BE49-F238E27FC236}">
                <a16:creationId xmlns:a16="http://schemas.microsoft.com/office/drawing/2014/main" id="{10D39F49-422E-0FBB-BE80-37318E70F0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8693" y="23823827"/>
            <a:ext cx="8897956" cy="591032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C8C1F86-2547-0009-500F-445CCF3A48A5}"/>
              </a:ext>
            </a:extLst>
          </p:cNvPr>
          <p:cNvSpPr txBox="1"/>
          <p:nvPr/>
        </p:nvSpPr>
        <p:spPr>
          <a:xfrm>
            <a:off x="20994688" y="15551696"/>
            <a:ext cx="18225909" cy="943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5400" b="1" i="1" u="sng" dirty="0">
                <a:latin typeface="+mj-lt"/>
              </a:rPr>
              <a:t>The Consumer Market is always ready for a new delivery system for home pest control </a:t>
            </a:r>
          </a:p>
          <a:p>
            <a:pPr>
              <a:buNone/>
            </a:pPr>
            <a:endParaRPr lang="en-US" sz="4800" dirty="0">
              <a:latin typeface="+mj-lt"/>
            </a:endParaRPr>
          </a:p>
          <a:p>
            <a:pPr>
              <a:buNone/>
            </a:pPr>
            <a:r>
              <a:rPr lang="en-US" sz="4800" dirty="0">
                <a:latin typeface="+mj-lt"/>
              </a:rPr>
              <a:t>Examples …</a:t>
            </a:r>
          </a:p>
          <a:p>
            <a:pPr lvl="3">
              <a:buFont typeface="Wingdings" pitchFamily="2" charset="2"/>
              <a:buChar char="ü"/>
            </a:pPr>
            <a:r>
              <a:rPr lang="en-US" sz="4800" dirty="0">
                <a:latin typeface="+mj-lt"/>
              </a:rPr>
              <a:t>The total release aerosols in the 1960’s </a:t>
            </a:r>
          </a:p>
          <a:p>
            <a:pPr lvl="3">
              <a:buFont typeface="Wingdings" pitchFamily="2" charset="2"/>
              <a:buChar char="ü"/>
            </a:pPr>
            <a:r>
              <a:rPr lang="en-US" sz="4800" dirty="0">
                <a:latin typeface="+mj-lt"/>
              </a:rPr>
              <a:t>The Shell NO Pest Strip in the 1970’s</a:t>
            </a:r>
          </a:p>
          <a:p>
            <a:pPr lvl="3">
              <a:buFont typeface="Wingdings" pitchFamily="2" charset="2"/>
              <a:buChar char="ü"/>
            </a:pPr>
            <a:r>
              <a:rPr lang="en-US" sz="4800" dirty="0">
                <a:latin typeface="+mj-lt"/>
              </a:rPr>
              <a:t>Combat Bait Stations for roaches 1980’s</a:t>
            </a:r>
          </a:p>
          <a:p>
            <a:pPr lvl="3">
              <a:buFont typeface="Wingdings" pitchFamily="2" charset="2"/>
              <a:buChar char="ü"/>
            </a:pPr>
            <a:r>
              <a:rPr lang="en-US" sz="4800" dirty="0">
                <a:latin typeface="+mj-lt"/>
              </a:rPr>
              <a:t>Enforcer High Delivery Rate Wasp Spray 1990’s</a:t>
            </a:r>
          </a:p>
          <a:p>
            <a:pPr lvl="3">
              <a:buFont typeface="Wingdings" pitchFamily="2" charset="2"/>
              <a:buChar char="ü"/>
            </a:pPr>
            <a:r>
              <a:rPr lang="en-US" sz="4800" dirty="0">
                <a:latin typeface="+mj-lt"/>
              </a:rPr>
              <a:t>Terro Liquid Ant bait stations 2000’s</a:t>
            </a:r>
          </a:p>
          <a:p>
            <a:pPr lvl="3">
              <a:buFont typeface="Wingdings" pitchFamily="2" charset="2"/>
              <a:buChar char="ü"/>
            </a:pPr>
            <a:r>
              <a:rPr lang="en-US" sz="4800" dirty="0">
                <a:latin typeface="+mj-lt"/>
              </a:rPr>
              <a:t>Thermacell Personal Mosquito repellent dispenser</a:t>
            </a:r>
          </a:p>
          <a:p>
            <a:pPr lvl="3">
              <a:buNone/>
            </a:pPr>
            <a:endParaRPr lang="en-US" sz="3200" dirty="0">
              <a:latin typeface="+mj-lt"/>
            </a:endParaRPr>
          </a:p>
        </p:txBody>
      </p:sp>
      <p:pic>
        <p:nvPicPr>
          <p:cNvPr id="23" name="Picture 22" descr="Word&#10;&#10;Description automatically generated">
            <a:extLst>
              <a:ext uri="{FF2B5EF4-FFF2-40B4-BE49-F238E27FC236}">
                <a16:creationId xmlns:a16="http://schemas.microsoft.com/office/drawing/2014/main" id="{7D5253C1-1824-94AA-A30E-E9E82D8ADF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3714" y="13400136"/>
            <a:ext cx="5641895" cy="4889642"/>
          </a:xfrm>
          <a:prstGeom prst="rect">
            <a:avLst/>
          </a:prstGeom>
        </p:spPr>
      </p:pic>
      <p:pic>
        <p:nvPicPr>
          <p:cNvPr id="25" name="Picture 24" descr="A person wearing a hat&#10;&#10;Description automatically generated">
            <a:extLst>
              <a:ext uri="{FF2B5EF4-FFF2-40B4-BE49-F238E27FC236}">
                <a16:creationId xmlns:a16="http://schemas.microsoft.com/office/drawing/2014/main" id="{5CBCB3F9-F901-F20A-68BC-906A6D713F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1069" y="3289276"/>
            <a:ext cx="8229600" cy="608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75236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 with graphics">
  <a:themeElements>
    <a:clrScheme name="medical poster with graphics_post design_082605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dical Poster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edical poster with graphics_post design_082605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_post design_082605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_post design_082605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310CDEE-6E89-4FD2-9D39-B5EF7D79FE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Medical poster with graphics</Template>
  <TotalTime>192</TotalTime>
  <Words>254</Words>
  <Application>Microsoft Office PowerPoint</Application>
  <PresentationFormat>Personalitzat</PresentationFormat>
  <Paragraphs>38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7</vt:i4>
      </vt:variant>
      <vt:variant>
        <vt:lpstr>Tema</vt:lpstr>
      </vt:variant>
      <vt:variant>
        <vt:i4>2</vt:i4>
      </vt:variant>
      <vt:variant>
        <vt:lpstr>Títols de les diapositives</vt:lpstr>
      </vt:variant>
      <vt:variant>
        <vt:i4>1</vt:i4>
      </vt:variant>
    </vt:vector>
  </HeadingPairs>
  <TitlesOfParts>
    <vt:vector size="10" baseType="lpstr">
      <vt:lpstr>Apple Color Emoji</vt:lpstr>
      <vt:lpstr>Arial</vt:lpstr>
      <vt:lpstr>Arial Rounded MT Bold</vt:lpstr>
      <vt:lpstr>Calibri</vt:lpstr>
      <vt:lpstr>Goudy Type</vt:lpstr>
      <vt:lpstr>Times New Roman</vt:lpstr>
      <vt:lpstr>Wingdings</vt:lpstr>
      <vt:lpstr>Medical poster with graphics</vt:lpstr>
      <vt:lpstr>Custom Design</vt:lpstr>
      <vt:lpstr>5 Key Concepts Every Urban Entomologists Should Understand About Developing Successful Consumer Insect Control Products </vt:lpstr>
    </vt:vector>
  </TitlesOfParts>
  <Company>Rentokil Initial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title case 80pt sans serif font</dc:title>
  <dc:creator>Matt Green</dc:creator>
  <cp:lastModifiedBy>Laura Barahona Quintana</cp:lastModifiedBy>
  <cp:revision>15</cp:revision>
  <cp:lastPrinted>2004-07-01T22:30:03Z</cp:lastPrinted>
  <dcterms:created xsi:type="dcterms:W3CDTF">2017-01-11T00:11:08Z</dcterms:created>
  <dcterms:modified xsi:type="dcterms:W3CDTF">2022-06-13T11:38:04Z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TC100214271033</vt:lpwstr>
  </property>
</Properties>
</file>