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51206400" cy="3200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1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60320" y="429683"/>
            <a:ext cx="46085761" cy="7037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3779" tIns="203779" rIns="203779" bIns="20377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560320" y="7467600"/>
            <a:ext cx="46085761" cy="24536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3779" tIns="203779" rIns="203779" bIns="20377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158579" y="29159200"/>
            <a:ext cx="1207659" cy="1275809"/>
          </a:xfrm>
          <a:prstGeom prst="rect">
            <a:avLst/>
          </a:prstGeom>
          <a:ln w="12700">
            <a:miter lim="400000"/>
          </a:ln>
        </p:spPr>
        <p:txBody>
          <a:bodyPr wrap="none" lIns="203779" tIns="203779" rIns="203779" bIns="203779">
            <a:spAutoFit/>
          </a:bodyPr>
          <a:lstStyle>
            <a:lvl1pPr algn="r" defTabSz="457200">
              <a:defRPr sz="6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0751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6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40751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6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40751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6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40751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6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40751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6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40751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6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40751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6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40751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6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40751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6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1528762" marR="0" indent="-1528762" algn="l" defTabSz="4075112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Tx/>
        <a:buChar char="»"/>
        <a:tabLst/>
        <a:defRPr sz="143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3494862" marR="0" indent="-1456512" algn="l" defTabSz="4075112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Tx/>
        <a:buChar char="–"/>
        <a:tabLst/>
        <a:defRPr sz="143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5437187" marR="0" indent="-1362075" algn="l" defTabSz="4075112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Tx/>
        <a:buChar char="•"/>
        <a:tabLst/>
        <a:defRPr sz="143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7751013" marR="0" indent="-1637551" algn="l" defTabSz="4075112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Tx/>
        <a:buChar char="–"/>
        <a:tabLst/>
        <a:defRPr sz="143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6235979" marR="0" indent="-8084167" algn="l" defTabSz="4075112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Tx/>
        <a:buChar char="»"/>
        <a:tabLst/>
        <a:defRPr sz="143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16693179" marR="0" indent="-8084167" algn="l" defTabSz="4075112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Tx/>
        <a:buChar char=""/>
        <a:tabLst/>
        <a:defRPr sz="143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17150379" marR="0" indent="-8084167" algn="l" defTabSz="4075112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Tx/>
        <a:buChar char=""/>
        <a:tabLst/>
        <a:defRPr sz="143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17607579" marR="0" indent="-8084167" algn="l" defTabSz="4075112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Tx/>
        <a:buChar char=""/>
        <a:tabLst/>
        <a:defRPr sz="143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18064779" marR="0" indent="-8084167" algn="l" defTabSz="4075112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Tx/>
        <a:buChar char=""/>
        <a:tabLst/>
        <a:defRPr sz="143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virenmerchant@pcamb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"/>
          <p:cNvGrpSpPr/>
          <p:nvPr/>
        </p:nvGrpSpPr>
        <p:grpSpPr>
          <a:xfrm>
            <a:off x="1995487" y="6929437"/>
            <a:ext cx="10512426" cy="8456613"/>
            <a:chOff x="0" y="0"/>
            <a:chExt cx="10512425" cy="8456612"/>
          </a:xfrm>
        </p:grpSpPr>
        <p:sp>
          <p:nvSpPr>
            <p:cNvPr id="27" name="Rectangle"/>
            <p:cNvSpPr/>
            <p:nvPr/>
          </p:nvSpPr>
          <p:spPr>
            <a:xfrm>
              <a:off x="0" y="0"/>
              <a:ext cx="10512425" cy="845661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200"/>
                </a:spcBef>
                <a:tabLst>
                  <a:tab pos="495300" algn="l"/>
                </a:tabLst>
                <a:defRPr sz="4800">
                  <a:latin typeface="Avenir Book"/>
                  <a:ea typeface="Avenir Book"/>
                  <a:cs typeface="Avenir Book"/>
                  <a:sym typeface="Avenir Book"/>
                </a:defRPr>
              </a:pPr>
              <a:endParaRPr/>
            </a:p>
          </p:txBody>
        </p:sp>
        <p:sp>
          <p:nvSpPr>
            <p:cNvPr id="28" name="Introduction…"/>
            <p:cNvSpPr/>
            <p:nvPr/>
          </p:nvSpPr>
          <p:spPr>
            <a:xfrm>
              <a:off x="476250" y="19050"/>
              <a:ext cx="9559925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0" tIns="457200" rIns="457200" bIns="457200" numCol="1" anchor="t">
              <a:spAutoFit/>
            </a:bodyPr>
            <a:lstStyle/>
            <a:p>
              <a:pPr algn="just" defTabSz="457200">
                <a:spcBef>
                  <a:spcPts val="2800"/>
                </a:spcBef>
                <a:tabLst>
                  <a:tab pos="495300" algn="l"/>
                </a:tabLst>
                <a:defRPr sz="48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Introduction</a:t>
              </a:r>
            </a:p>
            <a:p>
              <a:pPr defTabSz="457200">
                <a:spcBef>
                  <a:spcPts val="500"/>
                </a:spcBef>
                <a:tabLst>
                  <a:tab pos="495300" algn="l"/>
                </a:tabLst>
                <a:defRPr sz="48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This era is witnessing pest emergence in human occupied spaces utilising different situations &amp; property conditions to advance their development &amp; ingress, making it challenging for global IPM professionals to manage. </a:t>
              </a:r>
            </a:p>
          </p:txBody>
        </p:sp>
      </p:grpSp>
      <p:grpSp>
        <p:nvGrpSpPr>
          <p:cNvPr id="32" name="Group"/>
          <p:cNvGrpSpPr/>
          <p:nvPr/>
        </p:nvGrpSpPr>
        <p:grpSpPr>
          <a:xfrm>
            <a:off x="1995487" y="16351250"/>
            <a:ext cx="10512426" cy="8851900"/>
            <a:chOff x="0" y="0"/>
            <a:chExt cx="10512425" cy="8851899"/>
          </a:xfrm>
        </p:grpSpPr>
        <p:sp>
          <p:nvSpPr>
            <p:cNvPr id="30" name="Rectangle"/>
            <p:cNvSpPr/>
            <p:nvPr/>
          </p:nvSpPr>
          <p:spPr>
            <a:xfrm>
              <a:off x="0" y="0"/>
              <a:ext cx="10512425" cy="885190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200"/>
                </a:spcBef>
                <a:tabLst>
                  <a:tab pos="508000" algn="l"/>
                </a:tabLst>
                <a:defRPr sz="4800">
                  <a:latin typeface="Avenir Book"/>
                  <a:ea typeface="Avenir Book"/>
                  <a:cs typeface="Avenir Book"/>
                  <a:sym typeface="Avenir Book"/>
                </a:defRPr>
              </a:pPr>
              <a:endParaRPr/>
            </a:p>
          </p:txBody>
        </p:sp>
        <p:sp>
          <p:nvSpPr>
            <p:cNvPr id="31" name="Materials and methods…"/>
            <p:cNvSpPr/>
            <p:nvPr/>
          </p:nvSpPr>
          <p:spPr>
            <a:xfrm>
              <a:off x="476250" y="19050"/>
              <a:ext cx="955992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0" tIns="457200" rIns="457200" bIns="457200" numCol="1" anchor="t">
              <a:spAutoFit/>
            </a:bodyPr>
            <a:lstStyle/>
            <a:p>
              <a:pPr algn="just" defTabSz="457200">
                <a:spcBef>
                  <a:spcPts val="2800"/>
                </a:spcBef>
                <a:tabLst>
                  <a:tab pos="508000" algn="l"/>
                </a:tabLst>
                <a:defRPr sz="48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Materials and methods</a:t>
              </a:r>
              <a:r>
                <a:rPr>
                  <a:solidFill>
                    <a:srgbClr val="FF8000"/>
                  </a:solidFill>
                  <a:latin typeface="Avenir Book"/>
                  <a:ea typeface="Avenir Book"/>
                  <a:cs typeface="Avenir Book"/>
                  <a:sym typeface="Avenir Book"/>
                </a:rPr>
                <a:t>	</a:t>
              </a:r>
            </a:p>
            <a:p>
              <a:pPr defTabSz="457200">
                <a:spcBef>
                  <a:spcPts val="200"/>
                </a:spcBef>
                <a:tabLst>
                  <a:tab pos="508000" algn="l"/>
                </a:tabLst>
                <a:defRPr sz="4800">
                  <a:latin typeface="Avenir Book"/>
                  <a:ea typeface="Avenir Book"/>
                  <a:cs typeface="Avenir Book"/>
                  <a:sym typeface="Avenir Book"/>
                </a:defRPr>
              </a:pPr>
              <a:endParaRPr>
                <a:solidFill>
                  <a:srgbClr val="FF8000"/>
                </a:solidFill>
                <a:latin typeface="Avenir Book"/>
                <a:ea typeface="Avenir Book"/>
                <a:cs typeface="Avenir Book"/>
                <a:sym typeface="Avenir Book"/>
              </a:endParaRPr>
            </a:p>
            <a:p>
              <a:pPr defTabSz="457200">
                <a:spcBef>
                  <a:spcPts val="500"/>
                </a:spcBef>
                <a:tabLst>
                  <a:tab pos="508000" algn="l"/>
                </a:tabLst>
                <a:defRPr sz="48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Practical on-field experience of 20+ years, collaborating with PCO’s in India &amp; data collected from client inquiries &amp; services.</a:t>
              </a:r>
            </a:p>
            <a:p>
              <a:pPr defTabSz="457200">
                <a:spcBef>
                  <a:spcPts val="500"/>
                </a:spcBef>
                <a:tabLst>
                  <a:tab pos="508000" algn="l"/>
                </a:tabLst>
                <a:defRPr sz="48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Referred research papers, news articles, industry’s global conferences &amp; publications. </a:t>
              </a:r>
            </a:p>
          </p:txBody>
        </p:sp>
      </p:grpSp>
      <p:grpSp>
        <p:nvGrpSpPr>
          <p:cNvPr id="35" name="Group"/>
          <p:cNvGrpSpPr/>
          <p:nvPr/>
        </p:nvGrpSpPr>
        <p:grpSpPr>
          <a:xfrm>
            <a:off x="13822362" y="6908799"/>
            <a:ext cx="23347365" cy="18288002"/>
            <a:chOff x="0" y="0"/>
            <a:chExt cx="23347364" cy="18288001"/>
          </a:xfrm>
        </p:grpSpPr>
        <p:sp>
          <p:nvSpPr>
            <p:cNvPr id="33" name="Rectangle"/>
            <p:cNvSpPr/>
            <p:nvPr/>
          </p:nvSpPr>
          <p:spPr>
            <a:xfrm>
              <a:off x="0" y="0"/>
              <a:ext cx="23347365" cy="1828800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1000"/>
                </a:spcBef>
                <a:tabLst>
                  <a:tab pos="495300" algn="l"/>
                </a:tabLst>
                <a:defRPr sz="2800">
                  <a:solidFill>
                    <a:srgbClr val="808080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endParaRPr/>
            </a:p>
          </p:txBody>
        </p:sp>
        <p:sp>
          <p:nvSpPr>
            <p:cNvPr id="34" name="Inference"/>
            <p:cNvSpPr/>
            <p:nvPr/>
          </p:nvSpPr>
          <p:spPr>
            <a:xfrm>
              <a:off x="476250" y="19050"/>
              <a:ext cx="22394865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0" tIns="457200" rIns="457200" bIns="457200" numCol="1" anchor="t">
              <a:spAutoFit/>
            </a:bodyPr>
            <a:lstStyle>
              <a:lvl1pPr algn="just" defTabSz="457200">
                <a:tabLst>
                  <a:tab pos="495300" algn="l"/>
                </a:tabLst>
                <a:defRPr sz="48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t>Inference</a:t>
              </a:r>
            </a:p>
          </p:txBody>
        </p:sp>
      </p:grpSp>
      <p:grpSp>
        <p:nvGrpSpPr>
          <p:cNvPr id="38" name="Group"/>
          <p:cNvGrpSpPr/>
          <p:nvPr/>
        </p:nvGrpSpPr>
        <p:grpSpPr>
          <a:xfrm>
            <a:off x="38534975" y="6902450"/>
            <a:ext cx="10512425" cy="18300700"/>
            <a:chOff x="0" y="0"/>
            <a:chExt cx="10512425" cy="18300700"/>
          </a:xfrm>
        </p:grpSpPr>
        <p:sp>
          <p:nvSpPr>
            <p:cNvPr id="36" name="Rectangle"/>
            <p:cNvSpPr/>
            <p:nvPr/>
          </p:nvSpPr>
          <p:spPr>
            <a:xfrm>
              <a:off x="0" y="0"/>
              <a:ext cx="10512425" cy="1830070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1000"/>
                </a:spcBef>
                <a:tabLst>
                  <a:tab pos="635000" algn="l"/>
                </a:tabLst>
                <a:defRPr sz="4800">
                  <a:latin typeface="Avenir Book"/>
                  <a:ea typeface="Avenir Book"/>
                  <a:cs typeface="Avenir Book"/>
                  <a:sym typeface="Avenir Book"/>
                </a:defRPr>
              </a:pPr>
              <a:endParaRPr/>
            </a:p>
          </p:txBody>
        </p:sp>
        <p:sp>
          <p:nvSpPr>
            <p:cNvPr id="37" name="Conclusions…"/>
            <p:cNvSpPr/>
            <p:nvPr/>
          </p:nvSpPr>
          <p:spPr>
            <a:xfrm>
              <a:off x="476250" y="19050"/>
              <a:ext cx="9559925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0" tIns="457200" rIns="457200" bIns="457200" numCol="1" anchor="t">
              <a:spAutoFit/>
            </a:bodyPr>
            <a:lstStyle/>
            <a:p>
              <a:pPr defTabSz="457200">
                <a:spcBef>
                  <a:spcPts val="2800"/>
                </a:spcBef>
                <a:tabLst>
                  <a:tab pos="635000" algn="l"/>
                </a:tabLst>
                <a:defRPr sz="48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Conclusions</a:t>
              </a:r>
            </a:p>
            <a:p>
              <a:pPr defTabSz="457200">
                <a:spcBef>
                  <a:spcPts val="2800"/>
                </a:spcBef>
                <a:tabLst>
                  <a:tab pos="635000" algn="l"/>
                </a:tabLst>
                <a:defRPr sz="48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Comprehensive study required on real life data (field) of pest related public health impact, operational &amp; economic loss, in relation to sustainability goals.</a:t>
              </a:r>
            </a:p>
            <a:p>
              <a:pPr defTabSz="457200">
                <a:spcBef>
                  <a:spcPts val="2800"/>
                </a:spcBef>
                <a:tabLst>
                  <a:tab pos="635000" algn="l"/>
                </a:tabLst>
                <a:defRPr sz="48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Required, holistic approach and stakeholder collaboration amongst the IPM fraternity - Academia, Businesses, Authorities to develop a sustainable integrated strategy to deal with pests, while safeguarding people, property and environment.</a:t>
              </a:r>
            </a:p>
            <a:p>
              <a:pPr defTabSz="457200">
                <a:spcBef>
                  <a:spcPts val="2800"/>
                </a:spcBef>
                <a:tabLst>
                  <a:tab pos="635000" algn="l"/>
                </a:tabLst>
                <a:defRPr sz="48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I wish to link all the above IPM stakeholders, collaborate on real data &amp; utilise it to innovate for better effective IPM solutions. </a:t>
              </a:r>
            </a:p>
          </p:txBody>
        </p:sp>
      </p:grpSp>
      <p:sp>
        <p:nvSpPr>
          <p:cNvPr id="39" name="Viren R. Merchant - Director PCAMB, Professional Speaker"/>
          <p:cNvSpPr txBox="1"/>
          <p:nvPr/>
        </p:nvSpPr>
        <p:spPr>
          <a:xfrm>
            <a:off x="1645444" y="3950023"/>
            <a:ext cx="47701201" cy="159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4320" tIns="274320" rIns="274320" bIns="274320" anchor="ctr">
            <a:spAutoFit/>
          </a:bodyPr>
          <a:lstStyle>
            <a:lvl1pPr algn="ctr" defTabSz="457200">
              <a:spcBef>
                <a:spcPts val="3600"/>
              </a:spcBef>
              <a:defRPr sz="60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Viren R. Merchant - Director PCAMB, Professional Speaker</a:t>
            </a:r>
          </a:p>
        </p:txBody>
      </p:sp>
      <p:grpSp>
        <p:nvGrpSpPr>
          <p:cNvPr id="42" name="Group"/>
          <p:cNvGrpSpPr/>
          <p:nvPr/>
        </p:nvGrpSpPr>
        <p:grpSpPr>
          <a:xfrm>
            <a:off x="18257837" y="26668412"/>
            <a:ext cx="15087601" cy="4572001"/>
            <a:chOff x="0" y="0"/>
            <a:chExt cx="15087600" cy="4572000"/>
          </a:xfrm>
        </p:grpSpPr>
        <p:sp>
          <p:nvSpPr>
            <p:cNvPr id="40" name="Rectangle"/>
            <p:cNvSpPr/>
            <p:nvPr/>
          </p:nvSpPr>
          <p:spPr>
            <a:xfrm>
              <a:off x="0" y="-1"/>
              <a:ext cx="15087600" cy="457200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200"/>
                </a:spcBef>
                <a:defRPr sz="3600">
                  <a:latin typeface="Avenir Book"/>
                  <a:ea typeface="Avenir Book"/>
                  <a:cs typeface="Avenir Book"/>
                  <a:sym typeface="Avenir Book"/>
                </a:defRPr>
              </a:pPr>
              <a:endParaRPr/>
            </a:p>
          </p:txBody>
        </p:sp>
        <p:sp>
          <p:nvSpPr>
            <p:cNvPr id="41" name="Acknowledgments…"/>
            <p:cNvSpPr txBox="1"/>
            <p:nvPr/>
          </p:nvSpPr>
          <p:spPr>
            <a:xfrm>
              <a:off x="476250" y="19049"/>
              <a:ext cx="14135100" cy="4491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0" tIns="254000" rIns="254000" bIns="254000" numCol="1" anchor="t">
              <a:spAutoFit/>
            </a:bodyPr>
            <a:lstStyle/>
            <a:p>
              <a:pPr defTabSz="457200">
                <a:spcBef>
                  <a:spcPts val="2600"/>
                </a:spcBef>
                <a:defRPr sz="44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Acknowledgments</a:t>
              </a:r>
            </a:p>
            <a:p>
              <a:pPr defTabSz="457200">
                <a:spcBef>
                  <a:spcPts val="400"/>
                </a:spcBef>
                <a:defRPr sz="36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Journal of Economic Entomology; Journal of Building Engineering - Science Direct; Pest Control Associates (AMB) Pvt Ltd client data;</a:t>
              </a:r>
            </a:p>
            <a:p>
              <a:pPr defTabSz="457200">
                <a:spcBef>
                  <a:spcPts val="400"/>
                </a:spcBef>
                <a:defRPr sz="36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Cockroaches may soon be unstoppable—thanks to fast-evolving insecticide resistance - Science Shots article 28 JUN 2019, By Kelly Mayes; Across the globe News articles on pest impacts;</a:t>
              </a:r>
            </a:p>
          </p:txBody>
        </p:sp>
      </p:grpSp>
      <p:grpSp>
        <p:nvGrpSpPr>
          <p:cNvPr id="45" name="Group"/>
          <p:cNvGrpSpPr/>
          <p:nvPr/>
        </p:nvGrpSpPr>
        <p:grpSpPr>
          <a:xfrm>
            <a:off x="1995487" y="26668412"/>
            <a:ext cx="15087601" cy="4572001"/>
            <a:chOff x="0" y="0"/>
            <a:chExt cx="15087600" cy="4572000"/>
          </a:xfrm>
        </p:grpSpPr>
        <p:sp>
          <p:nvSpPr>
            <p:cNvPr id="43" name="Rectangle"/>
            <p:cNvSpPr/>
            <p:nvPr/>
          </p:nvSpPr>
          <p:spPr>
            <a:xfrm>
              <a:off x="0" y="-1"/>
              <a:ext cx="15087600" cy="457200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500062" indent="-500062" defTabSz="457200">
                <a:spcBef>
                  <a:spcPts val="200"/>
                </a:spcBef>
                <a:defRPr sz="2800">
                  <a:latin typeface="Avenir Book"/>
                  <a:ea typeface="Avenir Book"/>
                  <a:cs typeface="Avenir Book"/>
                  <a:sym typeface="Avenir Book"/>
                </a:defRPr>
              </a:pPr>
              <a:endParaRPr/>
            </a:p>
          </p:txBody>
        </p:sp>
        <p:sp>
          <p:nvSpPr>
            <p:cNvPr id="44" name="Literature cited…"/>
            <p:cNvSpPr/>
            <p:nvPr/>
          </p:nvSpPr>
          <p:spPr>
            <a:xfrm>
              <a:off x="476250" y="19049"/>
              <a:ext cx="141351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t">
              <a:spAutoFit/>
            </a:bodyPr>
            <a:lstStyle/>
            <a:p>
              <a:pPr marL="500062" indent="-500062" defTabSz="457200">
                <a:spcBef>
                  <a:spcPts val="2500"/>
                </a:spcBef>
                <a:defRPr sz="44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Literature cited</a:t>
              </a:r>
            </a:p>
            <a:p>
              <a:pPr marL="4762" indent="-4762" defTabSz="457200">
                <a:spcBef>
                  <a:spcPts val="1200"/>
                </a:spcBef>
                <a:defRPr sz="30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Insecticide Resistance, and Its Effects on Bait Performance in Field-Collected German Cockroaches From Taiwan -by I-Hsuan Hu, Shan-Min Chen, Chow-Yang Lee, Kok-Boon Neoh - 28 March 2020;</a:t>
              </a:r>
            </a:p>
            <a:p>
              <a:pPr marL="4762" indent="-4762" defTabSz="457200">
                <a:spcBef>
                  <a:spcPts val="1200"/>
                </a:spcBef>
                <a:defRPr sz="30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Rapid evolutionary responses to insecticide resistance management interventions by the German cockroach -by Mahsa Fardisi, Ameya D. Gondhalekar, Aaron R. Ashbrook &amp; Michael e. scharf - 05 June 2019</a:t>
              </a:r>
            </a:p>
          </p:txBody>
        </p:sp>
      </p:grpSp>
      <p:grpSp>
        <p:nvGrpSpPr>
          <p:cNvPr id="48" name="Group"/>
          <p:cNvGrpSpPr/>
          <p:nvPr/>
        </p:nvGrpSpPr>
        <p:grpSpPr>
          <a:xfrm>
            <a:off x="34464625" y="26668412"/>
            <a:ext cx="14579600" cy="4572001"/>
            <a:chOff x="0" y="0"/>
            <a:chExt cx="14579600" cy="4572000"/>
          </a:xfrm>
        </p:grpSpPr>
        <p:sp>
          <p:nvSpPr>
            <p:cNvPr id="46" name="Rectangle"/>
            <p:cNvSpPr/>
            <p:nvPr/>
          </p:nvSpPr>
          <p:spPr>
            <a:xfrm>
              <a:off x="0" y="-1"/>
              <a:ext cx="14579600" cy="457200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200"/>
                </a:spcBef>
                <a:defRPr sz="2800">
                  <a:latin typeface="Avenir Book"/>
                  <a:ea typeface="Avenir Book"/>
                  <a:cs typeface="Avenir Book"/>
                  <a:sym typeface="Avenir Book"/>
                </a:defRPr>
              </a:pPr>
              <a:endParaRPr/>
            </a:p>
          </p:txBody>
        </p:sp>
        <p:sp>
          <p:nvSpPr>
            <p:cNvPr id="47" name="Further information…"/>
            <p:cNvSpPr txBox="1"/>
            <p:nvPr/>
          </p:nvSpPr>
          <p:spPr>
            <a:xfrm>
              <a:off x="476250" y="19049"/>
              <a:ext cx="13627100" cy="4302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0" tIns="457200" rIns="457200" bIns="457200" numCol="1" anchor="t">
              <a:spAutoFit/>
            </a:bodyPr>
            <a:lstStyle/>
            <a:p>
              <a:pPr algn="just" defTabSz="457200">
                <a:defRPr sz="44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Further information</a:t>
              </a:r>
            </a:p>
            <a:p>
              <a:pPr defTabSz="457200">
                <a:spcBef>
                  <a:spcPts val="400"/>
                </a:spcBef>
                <a:defRPr sz="36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Please contact on </a:t>
              </a:r>
              <a:r>
                <a:rPr u="sng">
                  <a:uFill>
                    <a:solidFill>
                      <a:srgbClr val="CCCCFF"/>
                    </a:solidFill>
                  </a:uFill>
                  <a:hlinkClick r:id="rId2"/>
                </a:rPr>
                <a:t>virenmerchant@pcamb.com</a:t>
              </a:r>
              <a:r>
                <a:t> or +91-9820647436.</a:t>
              </a:r>
            </a:p>
            <a:p>
              <a:pPr defTabSz="457200">
                <a:spcBef>
                  <a:spcPts val="400"/>
                </a:spcBef>
                <a:defRPr sz="36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https://www.linkedin.com/in/virenmerchant/ </a:t>
              </a:r>
            </a:p>
          </p:txBody>
        </p:sp>
      </p:grpSp>
      <p:sp>
        <p:nvSpPr>
          <p:cNvPr id="49" name="Sustainability of IPM Strategies in the current environment of Pest Resurgence"/>
          <p:cNvSpPr txBox="1"/>
          <p:nvPr/>
        </p:nvSpPr>
        <p:spPr>
          <a:xfrm>
            <a:off x="5199917" y="1103300"/>
            <a:ext cx="40806565" cy="1457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 algn="ctr" defTabSz="4075112">
              <a:defRPr sz="10000"/>
            </a:lvl1pPr>
          </a:lstStyle>
          <a:p>
            <a:r>
              <a:t>Sustainability of IPM Strategies in the current environment of Pest Resurgence </a:t>
            </a:r>
          </a:p>
        </p:txBody>
      </p:sp>
      <p:pic>
        <p:nvPicPr>
          <p:cNvPr id="50" name="1C5F213F-BDF8-43B1-A37E-C159B1968BD6_1_102_o.jpeg" descr="1C5F213F-BDF8-43B1-A37E-C159B1968BD6_1_102_o.jpeg"/>
          <p:cNvPicPr>
            <a:picLocks noChangeAspect="1"/>
          </p:cNvPicPr>
          <p:nvPr/>
        </p:nvPicPr>
        <p:blipFill>
          <a:blip r:embed="rId3">
            <a:extLst/>
          </a:blip>
          <a:srcRect l="27612" t="16312" r="27612"/>
          <a:stretch>
            <a:fillRect/>
          </a:stretch>
        </p:blipFill>
        <p:spPr>
          <a:xfrm>
            <a:off x="13880306" y="8300277"/>
            <a:ext cx="5227487" cy="5495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D0BD96DC-207C-43BC-A066-25E46465017D_1_201_a.jpeg" descr="D0BD96DC-207C-43BC-A066-25E46465017D_1_201_a.jpeg"/>
          <p:cNvPicPr>
            <a:picLocks noChangeAspect="1"/>
          </p:cNvPicPr>
          <p:nvPr/>
        </p:nvPicPr>
        <p:blipFill>
          <a:blip r:embed="rId4">
            <a:extLst/>
          </a:blip>
          <a:srcRect r="36491"/>
          <a:stretch>
            <a:fillRect/>
          </a:stretch>
        </p:blipFill>
        <p:spPr>
          <a:xfrm>
            <a:off x="13886259" y="14210172"/>
            <a:ext cx="5215685" cy="10950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3C8B6BF1-BEF5-4F12-9C34-961CB2271ADB.png" descr="3C8B6BF1-BEF5-4F12-9C34-961CB2271ADB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438858" y="8337243"/>
            <a:ext cx="17666589" cy="1324994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ermite ingress &amp; penetration impact on structures has intensified in past 5 years based on service data collected. Severity of termite presence &amp; related damage, is compounded by the interesting additional observations of white fungus like threads usual"/>
          <p:cNvSpPr txBox="1"/>
          <p:nvPr/>
        </p:nvSpPr>
        <p:spPr>
          <a:xfrm>
            <a:off x="19609334" y="22443778"/>
            <a:ext cx="1732563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Termite ingress &amp; penetration impact on structures has intensified in past 5 years based on service data collected. Severity of termite presence &amp; related damage, is compounded by the interesting additional observations of white fungus like threads usually called hyphae, and fruiting bodies / spores within the affected wooden fixtures, particularly wooden flooring.</a:t>
            </a:r>
          </a:p>
        </p:txBody>
      </p:sp>
      <p:sp>
        <p:nvSpPr>
          <p:cNvPr id="54" name="Arrow"/>
          <p:cNvSpPr/>
          <p:nvPr/>
        </p:nvSpPr>
        <p:spPr>
          <a:xfrm rot="12259843">
            <a:off x="17171220" y="22088882"/>
            <a:ext cx="2474756" cy="608943"/>
          </a:xfrm>
          <a:prstGeom prst="rightArrow">
            <a:avLst>
              <a:gd name="adj1" fmla="val 32000"/>
              <a:gd name="adj2" fmla="val 133477"/>
            </a:avLst>
          </a:prstGeom>
          <a:solidFill>
            <a:srgbClr val="FF2600"/>
          </a:solidFill>
          <a:ln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1796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1796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382</Words>
  <Application>Microsoft Office PowerPoint</Application>
  <PresentationFormat>Personalitzat</PresentationFormat>
  <Paragraphs>23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8" baseType="lpstr">
      <vt:lpstr>Avenir Book</vt:lpstr>
      <vt:lpstr>Avenir Heavy</vt:lpstr>
      <vt:lpstr>Avenir Medium</vt:lpstr>
      <vt:lpstr>Calibri</vt:lpstr>
      <vt:lpstr>Helvetica</vt:lpstr>
      <vt:lpstr>Times New Roman</vt:lpstr>
      <vt:lpstr>Default Design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Laura Barahona Quintana</dc:creator>
  <cp:lastModifiedBy>Laura Barahona Quintana</cp:lastModifiedBy>
  <cp:revision>1</cp:revision>
  <dcterms:modified xsi:type="dcterms:W3CDTF">2022-06-10T08:20:20Z</dcterms:modified>
</cp:coreProperties>
</file>