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pos="9535" userDrawn="1">
          <p15:clr>
            <a:srgbClr val="A4A3A4"/>
          </p15:clr>
        </p15:guide>
        <p15:guide id="2" orient="horz" pos="13481" userDrawn="1">
          <p15:clr>
            <a:srgbClr val="A4A3A4"/>
          </p15:clr>
        </p15:guide>
        <p15:guide id="3" pos="9635" userDrawn="1">
          <p15:clr>
            <a:srgbClr val="A4A3A4"/>
          </p15:clr>
        </p15:guide>
        <p15:guide id="4" orient="horz" pos="135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udaric" initials="m" lastIdx="23" clrIdx="0">
    <p:extLst>
      <p:ext uri="{19B8F6BF-5375-455C-9EA6-DF929625EA0E}">
        <p15:presenceInfo xmlns:p15="http://schemas.microsoft.com/office/powerpoint/2012/main" userId="msudaric" providerId="None"/>
      </p:ext>
    </p:extLst>
  </p:cmAuthor>
  <p:cmAuthor id="2" name="Iva Jurčević" initials="IJ" lastIdx="1" clrIdx="1">
    <p:extLst>
      <p:ext uri="{19B8F6BF-5375-455C-9EA6-DF929625EA0E}">
        <p15:presenceInfo xmlns:p15="http://schemas.microsoft.com/office/powerpoint/2012/main" userId="9f44b05ecc491a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FF5050"/>
    <a:srgbClr val="0099CC"/>
    <a:srgbClr val="FF9966"/>
    <a:srgbClr val="9999FF"/>
    <a:srgbClr val="ED1328"/>
    <a:srgbClr val="FF6600"/>
    <a:srgbClr val="FFC000"/>
    <a:srgbClr val="007E5D"/>
    <a:srgbClr val="00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83" autoAdjust="0"/>
    <p:restoredTop sz="89263" autoAdjust="0"/>
  </p:normalViewPr>
  <p:slideViewPr>
    <p:cSldViewPr>
      <p:cViewPr>
        <p:scale>
          <a:sx n="25" d="100"/>
          <a:sy n="25" d="100"/>
        </p:scale>
        <p:origin x="152" y="12"/>
      </p:cViewPr>
      <p:guideLst>
        <p:guide pos="9535"/>
        <p:guide orient="horz" pos="13481"/>
        <p:guide pos="9635"/>
        <p:guide orient="horz" pos="13581"/>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Residential backyards</c:v>
          </c:tx>
          <c:spPr>
            <a:solidFill>
              <a:srgbClr val="ED13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Grafikoni!$A$2:$A$6</c:f>
              <c:numCache>
                <c:formatCode>General</c:formatCode>
                <c:ptCount val="5"/>
                <c:pt idx="0">
                  <c:v>2017</c:v>
                </c:pt>
                <c:pt idx="1">
                  <c:v>2018</c:v>
                </c:pt>
                <c:pt idx="2">
                  <c:v>2019</c:v>
                </c:pt>
                <c:pt idx="3">
                  <c:v>2020</c:v>
                </c:pt>
                <c:pt idx="4">
                  <c:v>2021</c:v>
                </c:pt>
              </c:numCache>
            </c:numRef>
          </c:cat>
          <c:val>
            <c:numRef>
              <c:f>Grafikoni!$C$2:$C$6</c:f>
              <c:numCache>
                <c:formatCode>General</c:formatCode>
                <c:ptCount val="5"/>
                <c:pt idx="0">
                  <c:v>384</c:v>
                </c:pt>
                <c:pt idx="1">
                  <c:v>3877</c:v>
                </c:pt>
                <c:pt idx="2">
                  <c:v>14253</c:v>
                </c:pt>
                <c:pt idx="3">
                  <c:v>11909</c:v>
                </c:pt>
                <c:pt idx="4">
                  <c:v>5418</c:v>
                </c:pt>
              </c:numCache>
            </c:numRef>
          </c:val>
          <c:extLst>
            <c:ext xmlns:c16="http://schemas.microsoft.com/office/drawing/2014/chart" uri="{C3380CC4-5D6E-409C-BE32-E72D297353CC}">
              <c16:uniqueId val="{00000000-DE94-461A-8481-EF8A645E00FB}"/>
            </c:ext>
          </c:extLst>
        </c:ser>
        <c:ser>
          <c:idx val="1"/>
          <c:order val="1"/>
          <c:tx>
            <c:v>Other ovitrap sites</c:v>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Grafikoni!$A$2:$A$6</c:f>
              <c:numCache>
                <c:formatCode>General</c:formatCode>
                <c:ptCount val="5"/>
                <c:pt idx="0">
                  <c:v>2017</c:v>
                </c:pt>
                <c:pt idx="1">
                  <c:v>2018</c:v>
                </c:pt>
                <c:pt idx="2">
                  <c:v>2019</c:v>
                </c:pt>
                <c:pt idx="3">
                  <c:v>2020</c:v>
                </c:pt>
                <c:pt idx="4">
                  <c:v>2021</c:v>
                </c:pt>
              </c:numCache>
            </c:numRef>
          </c:cat>
          <c:val>
            <c:numRef>
              <c:f>Grafikoni!$D$2:$D$6</c:f>
              <c:numCache>
                <c:formatCode>General</c:formatCode>
                <c:ptCount val="5"/>
                <c:pt idx="0">
                  <c:v>1397</c:v>
                </c:pt>
                <c:pt idx="1">
                  <c:v>20104</c:v>
                </c:pt>
                <c:pt idx="2">
                  <c:v>42960</c:v>
                </c:pt>
                <c:pt idx="3">
                  <c:v>17275</c:v>
                </c:pt>
                <c:pt idx="4">
                  <c:v>17772</c:v>
                </c:pt>
              </c:numCache>
            </c:numRef>
          </c:val>
          <c:extLst>
            <c:ext xmlns:c16="http://schemas.microsoft.com/office/drawing/2014/chart" uri="{C3380CC4-5D6E-409C-BE32-E72D297353CC}">
              <c16:uniqueId val="{00000001-DE94-461A-8481-EF8A645E00FB}"/>
            </c:ext>
          </c:extLst>
        </c:ser>
        <c:dLbls>
          <c:showLegendKey val="0"/>
          <c:showVal val="1"/>
          <c:showCatName val="0"/>
          <c:showSerName val="0"/>
          <c:showPercent val="0"/>
          <c:showBubbleSize val="0"/>
        </c:dLbls>
        <c:gapWidth val="219"/>
        <c:overlap val="100"/>
        <c:axId val="1004349631"/>
        <c:axId val="1004355455"/>
      </c:barChart>
      <c:catAx>
        <c:axId val="100434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S"/>
          </a:p>
        </c:txPr>
        <c:crossAx val="1004355455"/>
        <c:crosses val="autoZero"/>
        <c:auto val="1"/>
        <c:lblAlgn val="ctr"/>
        <c:lblOffset val="100"/>
        <c:noMultiLvlLbl val="0"/>
      </c:catAx>
      <c:valAx>
        <c:axId val="1004355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r-HR" sz="1000" b="1">
                    <a:solidFill>
                      <a:sysClr val="windowText" lastClr="000000"/>
                    </a:solidFill>
                    <a:latin typeface="+mn-lt"/>
                  </a:rPr>
                  <a:t>Number</a:t>
                </a:r>
                <a:r>
                  <a:rPr lang="hr-HR" sz="1000" b="1" baseline="0">
                    <a:solidFill>
                      <a:sysClr val="windowText" lastClr="000000"/>
                    </a:solidFill>
                    <a:latin typeface="+mn-lt"/>
                  </a:rPr>
                  <a:t> of eggs</a:t>
                </a:r>
                <a:endParaRPr lang="en-GB" sz="1000" b="1">
                  <a:solidFill>
                    <a:sysClr val="windowText" lastClr="000000"/>
                  </a:solidFill>
                  <a:latin typeface="+mn-l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0043496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dirty="0">
                <a:solidFill>
                  <a:schemeClr val="tx1"/>
                </a:solidFill>
              </a:rPr>
              <a:t>Are</a:t>
            </a:r>
            <a:r>
              <a:rPr lang="hr-HR" baseline="0" dirty="0">
                <a:solidFill>
                  <a:schemeClr val="tx1"/>
                </a:solidFill>
              </a:rPr>
              <a:t> </a:t>
            </a:r>
            <a:r>
              <a:rPr lang="hr-HR" baseline="0" dirty="0" err="1">
                <a:solidFill>
                  <a:schemeClr val="tx1"/>
                </a:solidFill>
              </a:rPr>
              <a:t>you</a:t>
            </a:r>
            <a:r>
              <a:rPr lang="hr-HR" baseline="0" dirty="0">
                <a:solidFill>
                  <a:schemeClr val="tx1"/>
                </a:solidFill>
              </a:rPr>
              <a:t> </a:t>
            </a:r>
            <a:r>
              <a:rPr lang="hr-HR" baseline="0" dirty="0" err="1">
                <a:solidFill>
                  <a:schemeClr val="tx1"/>
                </a:solidFill>
              </a:rPr>
              <a:t>familiar</a:t>
            </a:r>
            <a:r>
              <a:rPr lang="hr-HR" baseline="0" dirty="0">
                <a:solidFill>
                  <a:schemeClr val="tx1"/>
                </a:solidFill>
              </a:rPr>
              <a:t> </a:t>
            </a:r>
            <a:r>
              <a:rPr lang="hr-HR" baseline="0" dirty="0" err="1">
                <a:solidFill>
                  <a:schemeClr val="tx1"/>
                </a:solidFill>
              </a:rPr>
              <a:t>with</a:t>
            </a:r>
            <a:r>
              <a:rPr lang="hr-HR" baseline="0" dirty="0">
                <a:solidFill>
                  <a:schemeClr val="tx1"/>
                </a:solidFill>
              </a:rPr>
              <a:t> </a:t>
            </a:r>
            <a:r>
              <a:rPr lang="hr-HR" baseline="0" dirty="0" err="1">
                <a:solidFill>
                  <a:schemeClr val="tx1"/>
                </a:solidFill>
              </a:rPr>
              <a:t>biologically</a:t>
            </a:r>
            <a:r>
              <a:rPr lang="hr-HR" baseline="0" dirty="0">
                <a:solidFill>
                  <a:schemeClr val="tx1"/>
                </a:solidFill>
              </a:rPr>
              <a:t> </a:t>
            </a:r>
            <a:r>
              <a:rPr lang="hr-HR" baseline="0" dirty="0" err="1">
                <a:solidFill>
                  <a:schemeClr val="tx1"/>
                </a:solidFill>
              </a:rPr>
              <a:t>acceptable</a:t>
            </a:r>
            <a:r>
              <a:rPr lang="hr-HR" baseline="0" dirty="0">
                <a:solidFill>
                  <a:schemeClr val="tx1"/>
                </a:solidFill>
              </a:rPr>
              <a:t> </a:t>
            </a:r>
            <a:r>
              <a:rPr lang="hr-HR" i="1" baseline="0" dirty="0" err="1">
                <a:solidFill>
                  <a:schemeClr val="tx1"/>
                </a:solidFill>
              </a:rPr>
              <a:t>Bti</a:t>
            </a:r>
            <a:r>
              <a:rPr lang="hr-HR" i="1" baseline="0" dirty="0">
                <a:solidFill>
                  <a:schemeClr val="tx1"/>
                </a:solidFill>
              </a:rPr>
              <a:t> </a:t>
            </a:r>
            <a:r>
              <a:rPr lang="hr-HR" i="0" baseline="0" dirty="0" err="1">
                <a:solidFill>
                  <a:schemeClr val="tx1"/>
                </a:solidFill>
              </a:rPr>
              <a:t>insecticides</a:t>
            </a:r>
            <a:r>
              <a:rPr lang="hr-HR" i="0" baseline="0" dirty="0">
                <a:solidFill>
                  <a:schemeClr val="tx1"/>
                </a:solidFill>
              </a:rPr>
              <a:t>?</a:t>
            </a:r>
            <a:r>
              <a:rPr lang="hr-HR" i="1" baseline="0" dirty="0">
                <a:solidFill>
                  <a:schemeClr val="tx1"/>
                </a:solidFill>
              </a:rPr>
              <a:t> </a:t>
            </a:r>
            <a:endParaRPr lang="en-GB"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spPr>
            <a:solidFill>
              <a:schemeClr val="accent1">
                <a:lumMod val="60000"/>
                <a:lumOff val="40000"/>
              </a:schemeClr>
            </a:solidFill>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4AF7-4604-8EFB-92B8614403FE}"/>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4AF7-4604-8EFB-92B8614403F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'Ukupno '!$D$87:$D$88</c:f>
              <c:strCache>
                <c:ptCount val="2"/>
                <c:pt idx="0">
                  <c:v>Yes </c:v>
                </c:pt>
                <c:pt idx="1">
                  <c:v>No</c:v>
                </c:pt>
              </c:strCache>
            </c:strRef>
          </c:cat>
          <c:val>
            <c:numRef>
              <c:f>'Ukupno '!$C$128:$C$129</c:f>
              <c:numCache>
                <c:formatCode>General</c:formatCode>
                <c:ptCount val="2"/>
                <c:pt idx="0">
                  <c:v>16</c:v>
                </c:pt>
                <c:pt idx="1">
                  <c:v>84</c:v>
                </c:pt>
              </c:numCache>
            </c:numRef>
          </c:val>
          <c:extLst>
            <c:ext xmlns:c16="http://schemas.microsoft.com/office/drawing/2014/chart" uri="{C3380CC4-5D6E-409C-BE32-E72D297353CC}">
              <c16:uniqueId val="{00000004-4AF7-4604-8EFB-92B8614403F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dirty="0" err="1">
                <a:solidFill>
                  <a:schemeClr val="tx1"/>
                </a:solidFill>
              </a:rPr>
              <a:t>Would</a:t>
            </a:r>
            <a:r>
              <a:rPr lang="hr-HR" baseline="0" dirty="0">
                <a:solidFill>
                  <a:schemeClr val="tx1"/>
                </a:solidFill>
              </a:rPr>
              <a:t> </a:t>
            </a:r>
            <a:r>
              <a:rPr lang="hr-HR" baseline="0" dirty="0" err="1">
                <a:solidFill>
                  <a:schemeClr val="tx1"/>
                </a:solidFill>
              </a:rPr>
              <a:t>you</a:t>
            </a:r>
            <a:r>
              <a:rPr lang="hr-HR" baseline="0" dirty="0">
                <a:solidFill>
                  <a:schemeClr val="tx1"/>
                </a:solidFill>
              </a:rPr>
              <a:t> use </a:t>
            </a:r>
            <a:r>
              <a:rPr lang="hr-HR" i="1" baseline="0" dirty="0" err="1">
                <a:solidFill>
                  <a:schemeClr val="tx1"/>
                </a:solidFill>
              </a:rPr>
              <a:t>Bti</a:t>
            </a:r>
            <a:r>
              <a:rPr lang="hr-HR" i="1" baseline="0" dirty="0">
                <a:solidFill>
                  <a:schemeClr val="tx1"/>
                </a:solidFill>
              </a:rPr>
              <a:t> </a:t>
            </a:r>
            <a:r>
              <a:rPr lang="hr-HR" i="0" baseline="0" dirty="0" err="1">
                <a:solidFill>
                  <a:schemeClr val="tx1"/>
                </a:solidFill>
              </a:rPr>
              <a:t>preparations</a:t>
            </a:r>
            <a:r>
              <a:rPr lang="hr-HR" i="0" baseline="0" dirty="0">
                <a:solidFill>
                  <a:schemeClr val="tx1"/>
                </a:solidFill>
              </a:rPr>
              <a:t> </a:t>
            </a:r>
            <a:r>
              <a:rPr lang="hr-HR" i="0" baseline="0" dirty="0" err="1">
                <a:solidFill>
                  <a:schemeClr val="tx1"/>
                </a:solidFill>
              </a:rPr>
              <a:t>in</a:t>
            </a:r>
            <a:r>
              <a:rPr lang="hr-HR" i="0" baseline="0" dirty="0">
                <a:solidFill>
                  <a:schemeClr val="tx1"/>
                </a:solidFill>
              </a:rPr>
              <a:t> </a:t>
            </a:r>
            <a:r>
              <a:rPr lang="hr-HR" i="0" baseline="0" dirty="0" err="1">
                <a:solidFill>
                  <a:schemeClr val="tx1"/>
                </a:solidFill>
              </a:rPr>
              <a:t>your</a:t>
            </a:r>
            <a:r>
              <a:rPr lang="hr-HR" i="0" baseline="0" dirty="0">
                <a:solidFill>
                  <a:schemeClr val="tx1"/>
                </a:solidFill>
              </a:rPr>
              <a:t> </a:t>
            </a:r>
            <a:r>
              <a:rPr lang="hr-HR" i="0" baseline="0" dirty="0" err="1">
                <a:solidFill>
                  <a:schemeClr val="tx1"/>
                </a:solidFill>
              </a:rPr>
              <a:t>garden</a:t>
            </a:r>
            <a:r>
              <a:rPr lang="hr-HR" i="0" baseline="0" dirty="0">
                <a:solidFill>
                  <a:schemeClr val="tx1"/>
                </a:solidFill>
              </a:rPr>
              <a:t> as </a:t>
            </a:r>
            <a:r>
              <a:rPr lang="hr-HR" i="0" baseline="0" dirty="0" err="1">
                <a:solidFill>
                  <a:schemeClr val="tx1"/>
                </a:solidFill>
              </a:rPr>
              <a:t>recommended</a:t>
            </a:r>
            <a:r>
              <a:rPr lang="hr-HR" i="0" baseline="0" dirty="0">
                <a:solidFill>
                  <a:schemeClr val="tx1"/>
                </a:solidFill>
              </a:rPr>
              <a:t> </a:t>
            </a:r>
            <a:r>
              <a:rPr lang="hr-HR" i="0" baseline="0" dirty="0" err="1">
                <a:solidFill>
                  <a:schemeClr val="tx1"/>
                </a:solidFill>
              </a:rPr>
              <a:t>by</a:t>
            </a:r>
            <a:r>
              <a:rPr lang="hr-HR" i="0" baseline="0" dirty="0">
                <a:solidFill>
                  <a:schemeClr val="tx1"/>
                </a:solidFill>
              </a:rPr>
              <a:t> </a:t>
            </a:r>
            <a:r>
              <a:rPr lang="hr-HR" i="0" baseline="0" dirty="0" err="1">
                <a:solidFill>
                  <a:schemeClr val="tx1"/>
                </a:solidFill>
              </a:rPr>
              <a:t>profession</a:t>
            </a:r>
            <a:r>
              <a:rPr lang="hr-HR" i="0" baseline="0" dirty="0">
                <a:solidFill>
                  <a:schemeClr val="tx1"/>
                </a:solidFill>
              </a:rPr>
              <a:t>?</a:t>
            </a:r>
            <a:endParaRPr lang="en-GB"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ES"/>
        </a:p>
      </c:txPr>
    </c:title>
    <c:autoTitleDeleted val="0"/>
    <c:plotArea>
      <c:layout/>
      <c:pieChart>
        <c:varyColors val="1"/>
        <c:ser>
          <c:idx val="0"/>
          <c:order val="0"/>
          <c:spPr>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F22A-4D0F-9C69-C1F7191EDEA7}"/>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F22A-4D0F-9C69-C1F7191EDEA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'Ukupno '!$D$87:$D$88</c:f>
              <c:strCache>
                <c:ptCount val="2"/>
                <c:pt idx="0">
                  <c:v>Yes </c:v>
                </c:pt>
                <c:pt idx="1">
                  <c:v>No</c:v>
                </c:pt>
              </c:strCache>
            </c:strRef>
          </c:cat>
          <c:val>
            <c:numRef>
              <c:f>'Ukupno '!$C$132:$C$133</c:f>
              <c:numCache>
                <c:formatCode>0</c:formatCode>
                <c:ptCount val="2"/>
                <c:pt idx="0">
                  <c:v>83.3</c:v>
                </c:pt>
                <c:pt idx="1">
                  <c:v>16.7</c:v>
                </c:pt>
              </c:numCache>
            </c:numRef>
          </c:val>
          <c:extLst>
            <c:ext xmlns:c16="http://schemas.microsoft.com/office/drawing/2014/chart" uri="{C3380CC4-5D6E-409C-BE32-E72D297353CC}">
              <c16:uniqueId val="{00000004-F22A-4D0F-9C69-C1F7191EDEA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dirty="0" err="1">
                <a:solidFill>
                  <a:schemeClr val="tx1"/>
                </a:solidFill>
              </a:rPr>
              <a:t>Would</a:t>
            </a:r>
            <a:r>
              <a:rPr lang="hr-HR" baseline="0" dirty="0">
                <a:solidFill>
                  <a:schemeClr val="tx1"/>
                </a:solidFill>
              </a:rPr>
              <a:t> </a:t>
            </a:r>
            <a:r>
              <a:rPr lang="hr-HR" baseline="0" dirty="0" err="1">
                <a:solidFill>
                  <a:schemeClr val="tx1"/>
                </a:solidFill>
              </a:rPr>
              <a:t>you</a:t>
            </a:r>
            <a:r>
              <a:rPr lang="hr-HR" baseline="0" dirty="0">
                <a:solidFill>
                  <a:schemeClr val="tx1"/>
                </a:solidFill>
              </a:rPr>
              <a:t> </a:t>
            </a:r>
            <a:r>
              <a:rPr lang="hr-HR" baseline="0" dirty="0" err="1">
                <a:solidFill>
                  <a:schemeClr val="tx1"/>
                </a:solidFill>
              </a:rPr>
              <a:t>support</a:t>
            </a:r>
            <a:r>
              <a:rPr lang="hr-HR" baseline="0" dirty="0">
                <a:solidFill>
                  <a:schemeClr val="tx1"/>
                </a:solidFill>
              </a:rPr>
              <a:t> </a:t>
            </a:r>
            <a:r>
              <a:rPr lang="hr-HR" baseline="0" dirty="0" err="1">
                <a:solidFill>
                  <a:schemeClr val="tx1"/>
                </a:solidFill>
              </a:rPr>
              <a:t>funding</a:t>
            </a:r>
            <a:r>
              <a:rPr lang="hr-HR" baseline="0" dirty="0">
                <a:solidFill>
                  <a:schemeClr val="tx1"/>
                </a:solidFill>
              </a:rPr>
              <a:t> </a:t>
            </a:r>
            <a:r>
              <a:rPr lang="hr-HR" baseline="0" dirty="0" err="1">
                <a:solidFill>
                  <a:schemeClr val="tx1"/>
                </a:solidFill>
              </a:rPr>
              <a:t>of</a:t>
            </a:r>
            <a:r>
              <a:rPr lang="hr-HR" baseline="0" dirty="0">
                <a:solidFill>
                  <a:schemeClr val="tx1"/>
                </a:solidFill>
              </a:rPr>
              <a:t> IMS monitoring </a:t>
            </a:r>
            <a:r>
              <a:rPr lang="hr-HR" baseline="0" dirty="0" err="1">
                <a:solidFill>
                  <a:schemeClr val="tx1"/>
                </a:solidFill>
              </a:rPr>
              <a:t>and</a:t>
            </a:r>
            <a:r>
              <a:rPr lang="hr-HR" baseline="0" dirty="0">
                <a:solidFill>
                  <a:schemeClr val="tx1"/>
                </a:solidFill>
              </a:rPr>
              <a:t> </a:t>
            </a:r>
            <a:r>
              <a:rPr lang="hr-HR" baseline="0" dirty="0" err="1">
                <a:solidFill>
                  <a:schemeClr val="tx1"/>
                </a:solidFill>
              </a:rPr>
              <a:t>control</a:t>
            </a:r>
            <a:r>
              <a:rPr lang="hr-HR" baseline="0" dirty="0">
                <a:solidFill>
                  <a:schemeClr val="tx1"/>
                </a:solidFill>
              </a:rPr>
              <a:t> </a:t>
            </a:r>
            <a:r>
              <a:rPr lang="hr-HR" baseline="0" dirty="0" err="1">
                <a:solidFill>
                  <a:schemeClr val="tx1"/>
                </a:solidFill>
              </a:rPr>
              <a:t>programs</a:t>
            </a:r>
            <a:r>
              <a:rPr lang="hr-HR" baseline="0" dirty="0">
                <a:solidFill>
                  <a:schemeClr val="tx1"/>
                </a:solidFill>
              </a:rPr>
              <a:t> </a:t>
            </a:r>
            <a:r>
              <a:rPr lang="hr-HR" baseline="0" dirty="0" err="1">
                <a:solidFill>
                  <a:schemeClr val="tx1"/>
                </a:solidFill>
              </a:rPr>
              <a:t>in</a:t>
            </a:r>
            <a:r>
              <a:rPr lang="hr-HR" baseline="0" dirty="0">
                <a:solidFill>
                  <a:schemeClr val="tx1"/>
                </a:solidFill>
              </a:rPr>
              <a:t> </a:t>
            </a:r>
            <a:r>
              <a:rPr lang="hr-HR" baseline="0" dirty="0" err="1">
                <a:solidFill>
                  <a:schemeClr val="tx1"/>
                </a:solidFill>
              </a:rPr>
              <a:t>your</a:t>
            </a:r>
            <a:r>
              <a:rPr lang="hr-HR" baseline="0" dirty="0">
                <a:solidFill>
                  <a:schemeClr val="tx1"/>
                </a:solidFill>
              </a:rPr>
              <a:t> </a:t>
            </a:r>
            <a:r>
              <a:rPr lang="hr-HR" baseline="0" dirty="0" err="1">
                <a:solidFill>
                  <a:schemeClr val="tx1"/>
                </a:solidFill>
              </a:rPr>
              <a:t>county</a:t>
            </a:r>
            <a:r>
              <a:rPr lang="hr-HR" baseline="0" dirty="0">
                <a:solidFill>
                  <a:schemeClr val="tx1"/>
                </a:solidFill>
              </a:rPr>
              <a:t>?</a:t>
            </a:r>
            <a:endParaRPr lang="en-GB"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spPr>
            <a:solidFill>
              <a:schemeClr val="accent2">
                <a:lumMod val="40000"/>
                <a:lumOff val="60000"/>
              </a:schemeClr>
            </a:solidFill>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96C3-404A-9558-8BF6F34A6BA4}"/>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96C3-404A-9558-8BF6F34A6BA4}"/>
              </c:ext>
            </c:extLst>
          </c:dPt>
          <c:dLbls>
            <c:dLbl>
              <c:idx val="1"/>
              <c:layout>
                <c:manualLayout>
                  <c:x val="5.6550087489063816E-2"/>
                  <c:y val="8.8692038495188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6C3-404A-9558-8BF6F34A6BA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'Ukupno '!$D$87:$D$88</c:f>
              <c:strCache>
                <c:ptCount val="2"/>
                <c:pt idx="0">
                  <c:v>Yes </c:v>
                </c:pt>
                <c:pt idx="1">
                  <c:v>No</c:v>
                </c:pt>
              </c:strCache>
            </c:strRef>
          </c:cat>
          <c:val>
            <c:numRef>
              <c:f>'Ukupno '!$C$141:$C$142</c:f>
              <c:numCache>
                <c:formatCode>0</c:formatCode>
                <c:ptCount val="2"/>
                <c:pt idx="0">
                  <c:v>87.3</c:v>
                </c:pt>
                <c:pt idx="1">
                  <c:v>12.7</c:v>
                </c:pt>
              </c:numCache>
            </c:numRef>
          </c:val>
          <c:extLst>
            <c:ext xmlns:c16="http://schemas.microsoft.com/office/drawing/2014/chart" uri="{C3380CC4-5D6E-409C-BE32-E72D297353CC}">
              <c16:uniqueId val="{00000004-96C3-404A-9558-8BF6F34A6BA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2017</c:v>
          </c:tx>
          <c:spPr>
            <a:solidFill>
              <a:schemeClr val="accent2">
                <a:lumMod val="75000"/>
              </a:schemeClr>
            </a:solidFill>
            <a:ln>
              <a:noFill/>
            </a:ln>
            <a:effectLst/>
          </c:spPr>
          <c:invertIfNegative val="0"/>
          <c:cat>
            <c:strRef>
              <c:f>Grafikoni!$A$30:$A$38</c:f>
              <c:strCache>
                <c:ptCount val="9"/>
                <c:pt idx="0">
                  <c:v>16 PO BPŽ</c:v>
                </c:pt>
                <c:pt idx="1">
                  <c:v>17 PO BPŽ</c:v>
                </c:pt>
                <c:pt idx="2">
                  <c:v>18 PO BPŽ</c:v>
                </c:pt>
                <c:pt idx="3">
                  <c:v>19 PO BPŽ</c:v>
                </c:pt>
                <c:pt idx="4">
                  <c:v>20 PO BPŽ</c:v>
                </c:pt>
                <c:pt idx="5">
                  <c:v>21 PO BPŽ</c:v>
                </c:pt>
                <c:pt idx="6">
                  <c:v>22 PO BPŽ </c:v>
                </c:pt>
                <c:pt idx="7">
                  <c:v>24 PO SB</c:v>
                </c:pt>
                <c:pt idx="8">
                  <c:v>25 PO BPŽ</c:v>
                </c:pt>
              </c:strCache>
            </c:strRef>
          </c:cat>
          <c:val>
            <c:numRef>
              <c:f>Grafikoni!$B$30:$B$38</c:f>
              <c:numCache>
                <c:formatCode>0</c:formatCode>
                <c:ptCount val="9"/>
                <c:pt idx="0">
                  <c:v>189.66666666666669</c:v>
                </c:pt>
                <c:pt idx="1">
                  <c:v>0</c:v>
                </c:pt>
                <c:pt idx="2">
                  <c:v>15.666666666666666</c:v>
                </c:pt>
                <c:pt idx="3">
                  <c:v>28.333333333333336</c:v>
                </c:pt>
                <c:pt idx="4">
                  <c:v>0</c:v>
                </c:pt>
                <c:pt idx="5">
                  <c:v>150.33333333333334</c:v>
                </c:pt>
              </c:numCache>
            </c:numRef>
          </c:val>
          <c:extLst>
            <c:ext xmlns:c16="http://schemas.microsoft.com/office/drawing/2014/chart" uri="{C3380CC4-5D6E-409C-BE32-E72D297353CC}">
              <c16:uniqueId val="{00000000-2DC8-4787-AA2A-00756F19DD47}"/>
            </c:ext>
          </c:extLst>
        </c:ser>
        <c:ser>
          <c:idx val="1"/>
          <c:order val="1"/>
          <c:tx>
            <c:v>2018</c:v>
          </c:tx>
          <c:spPr>
            <a:solidFill>
              <a:srgbClr val="FF0000"/>
            </a:solidFill>
            <a:ln>
              <a:noFill/>
            </a:ln>
            <a:effectLst/>
          </c:spPr>
          <c:invertIfNegative val="0"/>
          <c:cat>
            <c:strRef>
              <c:f>Grafikoni!$A$30:$A$38</c:f>
              <c:strCache>
                <c:ptCount val="9"/>
                <c:pt idx="0">
                  <c:v>16 PO BPŽ</c:v>
                </c:pt>
                <c:pt idx="1">
                  <c:v>17 PO BPŽ</c:v>
                </c:pt>
                <c:pt idx="2">
                  <c:v>18 PO BPŽ</c:v>
                </c:pt>
                <c:pt idx="3">
                  <c:v>19 PO BPŽ</c:v>
                </c:pt>
                <c:pt idx="4">
                  <c:v>20 PO BPŽ</c:v>
                </c:pt>
                <c:pt idx="5">
                  <c:v>21 PO BPŽ</c:v>
                </c:pt>
                <c:pt idx="6">
                  <c:v>22 PO BPŽ </c:v>
                </c:pt>
                <c:pt idx="7">
                  <c:v>24 PO SB</c:v>
                </c:pt>
                <c:pt idx="8">
                  <c:v>25 PO BPŽ</c:v>
                </c:pt>
              </c:strCache>
            </c:strRef>
          </c:cat>
          <c:val>
            <c:numRef>
              <c:f>Grafikoni!$C$30:$C$38</c:f>
              <c:numCache>
                <c:formatCode>0</c:formatCode>
                <c:ptCount val="9"/>
                <c:pt idx="0">
                  <c:v>697.99999999999989</c:v>
                </c:pt>
                <c:pt idx="1">
                  <c:v>816</c:v>
                </c:pt>
                <c:pt idx="2">
                  <c:v>197.66666666666669</c:v>
                </c:pt>
                <c:pt idx="3">
                  <c:v>38.333333333333336</c:v>
                </c:pt>
                <c:pt idx="4">
                  <c:v>414.33333333333343</c:v>
                </c:pt>
                <c:pt idx="5">
                  <c:v>414.33333333333337</c:v>
                </c:pt>
                <c:pt idx="6">
                  <c:v>157.66666666666669</c:v>
                </c:pt>
                <c:pt idx="7">
                  <c:v>1141</c:v>
                </c:pt>
              </c:numCache>
            </c:numRef>
          </c:val>
          <c:extLst>
            <c:ext xmlns:c16="http://schemas.microsoft.com/office/drawing/2014/chart" uri="{C3380CC4-5D6E-409C-BE32-E72D297353CC}">
              <c16:uniqueId val="{00000001-2DC8-4787-AA2A-00756F19DD47}"/>
            </c:ext>
          </c:extLst>
        </c:ser>
        <c:ser>
          <c:idx val="2"/>
          <c:order val="2"/>
          <c:tx>
            <c:v>2019</c:v>
          </c:tx>
          <c:spPr>
            <a:solidFill>
              <a:srgbClr val="00B050"/>
            </a:solidFill>
            <a:ln>
              <a:noFill/>
            </a:ln>
            <a:effectLst/>
          </c:spPr>
          <c:invertIfNegative val="0"/>
          <c:cat>
            <c:strRef>
              <c:f>Grafikoni!$A$30:$A$38</c:f>
              <c:strCache>
                <c:ptCount val="9"/>
                <c:pt idx="0">
                  <c:v>16 PO BPŽ</c:v>
                </c:pt>
                <c:pt idx="1">
                  <c:v>17 PO BPŽ</c:v>
                </c:pt>
                <c:pt idx="2">
                  <c:v>18 PO BPŽ</c:v>
                </c:pt>
                <c:pt idx="3">
                  <c:v>19 PO BPŽ</c:v>
                </c:pt>
                <c:pt idx="4">
                  <c:v>20 PO BPŽ</c:v>
                </c:pt>
                <c:pt idx="5">
                  <c:v>21 PO BPŽ</c:v>
                </c:pt>
                <c:pt idx="6">
                  <c:v>22 PO BPŽ </c:v>
                </c:pt>
                <c:pt idx="7">
                  <c:v>24 PO SB</c:v>
                </c:pt>
                <c:pt idx="8">
                  <c:v>25 PO BPŽ</c:v>
                </c:pt>
              </c:strCache>
            </c:strRef>
          </c:cat>
          <c:val>
            <c:numRef>
              <c:f>Grafikoni!$D$30:$D$38</c:f>
              <c:numCache>
                <c:formatCode>General</c:formatCode>
                <c:ptCount val="9"/>
                <c:pt idx="0">
                  <c:v>1963</c:v>
                </c:pt>
                <c:pt idx="1">
                  <c:v>2670</c:v>
                </c:pt>
                <c:pt idx="2">
                  <c:v>677</c:v>
                </c:pt>
                <c:pt idx="3">
                  <c:v>0</c:v>
                </c:pt>
                <c:pt idx="4">
                  <c:v>2870</c:v>
                </c:pt>
                <c:pt idx="5">
                  <c:v>439</c:v>
                </c:pt>
                <c:pt idx="6">
                  <c:v>657</c:v>
                </c:pt>
                <c:pt idx="7">
                  <c:v>4538</c:v>
                </c:pt>
                <c:pt idx="8">
                  <c:v>439</c:v>
                </c:pt>
              </c:numCache>
            </c:numRef>
          </c:val>
          <c:extLst>
            <c:ext xmlns:c16="http://schemas.microsoft.com/office/drawing/2014/chart" uri="{C3380CC4-5D6E-409C-BE32-E72D297353CC}">
              <c16:uniqueId val="{00000002-2DC8-4787-AA2A-00756F19DD47}"/>
            </c:ext>
          </c:extLst>
        </c:ser>
        <c:ser>
          <c:idx val="3"/>
          <c:order val="3"/>
          <c:tx>
            <c:v>2020</c:v>
          </c:tx>
          <c:spPr>
            <a:solidFill>
              <a:srgbClr val="0070C0"/>
            </a:solidFill>
            <a:ln>
              <a:noFill/>
            </a:ln>
            <a:effectLst/>
          </c:spPr>
          <c:invertIfNegative val="0"/>
          <c:cat>
            <c:strRef>
              <c:f>Grafikoni!$A$30:$A$38</c:f>
              <c:strCache>
                <c:ptCount val="9"/>
                <c:pt idx="0">
                  <c:v>16 PO BPŽ</c:v>
                </c:pt>
                <c:pt idx="1">
                  <c:v>17 PO BPŽ</c:v>
                </c:pt>
                <c:pt idx="2">
                  <c:v>18 PO BPŽ</c:v>
                </c:pt>
                <c:pt idx="3">
                  <c:v>19 PO BPŽ</c:v>
                </c:pt>
                <c:pt idx="4">
                  <c:v>20 PO BPŽ</c:v>
                </c:pt>
                <c:pt idx="5">
                  <c:v>21 PO BPŽ</c:v>
                </c:pt>
                <c:pt idx="6">
                  <c:v>22 PO BPŽ </c:v>
                </c:pt>
                <c:pt idx="7">
                  <c:v>24 PO SB</c:v>
                </c:pt>
                <c:pt idx="8">
                  <c:v>25 PO BPŽ</c:v>
                </c:pt>
              </c:strCache>
            </c:strRef>
          </c:cat>
          <c:val>
            <c:numRef>
              <c:f>Grafikoni!$E$30:$E$38</c:f>
              <c:numCache>
                <c:formatCode>General</c:formatCode>
                <c:ptCount val="9"/>
                <c:pt idx="0">
                  <c:v>2754</c:v>
                </c:pt>
                <c:pt idx="1">
                  <c:v>2798</c:v>
                </c:pt>
                <c:pt idx="2">
                  <c:v>2352</c:v>
                </c:pt>
                <c:pt idx="3">
                  <c:v>0</c:v>
                </c:pt>
                <c:pt idx="4">
                  <c:v>459</c:v>
                </c:pt>
                <c:pt idx="5">
                  <c:v>915</c:v>
                </c:pt>
                <c:pt idx="6">
                  <c:v>1385</c:v>
                </c:pt>
                <c:pt idx="7">
                  <c:v>1005</c:v>
                </c:pt>
                <c:pt idx="8">
                  <c:v>241</c:v>
                </c:pt>
              </c:numCache>
            </c:numRef>
          </c:val>
          <c:extLst>
            <c:ext xmlns:c16="http://schemas.microsoft.com/office/drawing/2014/chart" uri="{C3380CC4-5D6E-409C-BE32-E72D297353CC}">
              <c16:uniqueId val="{00000003-2DC8-4787-AA2A-00756F19DD47}"/>
            </c:ext>
          </c:extLst>
        </c:ser>
        <c:ser>
          <c:idx val="4"/>
          <c:order val="4"/>
          <c:tx>
            <c:v>2021</c:v>
          </c:tx>
          <c:spPr>
            <a:solidFill>
              <a:srgbClr val="FFC000"/>
            </a:solidFill>
            <a:ln>
              <a:noFill/>
            </a:ln>
            <a:effectLst/>
          </c:spPr>
          <c:invertIfNegative val="0"/>
          <c:cat>
            <c:strRef>
              <c:f>Grafikoni!$A$30:$A$38</c:f>
              <c:strCache>
                <c:ptCount val="9"/>
                <c:pt idx="0">
                  <c:v>16 PO BPŽ</c:v>
                </c:pt>
                <c:pt idx="1">
                  <c:v>17 PO BPŽ</c:v>
                </c:pt>
                <c:pt idx="2">
                  <c:v>18 PO BPŽ</c:v>
                </c:pt>
                <c:pt idx="3">
                  <c:v>19 PO BPŽ</c:v>
                </c:pt>
                <c:pt idx="4">
                  <c:v>20 PO BPŽ</c:v>
                </c:pt>
                <c:pt idx="5">
                  <c:v>21 PO BPŽ</c:v>
                </c:pt>
                <c:pt idx="6">
                  <c:v>22 PO BPŽ </c:v>
                </c:pt>
                <c:pt idx="7">
                  <c:v>24 PO SB</c:v>
                </c:pt>
                <c:pt idx="8">
                  <c:v>25 PO BPŽ</c:v>
                </c:pt>
              </c:strCache>
            </c:strRef>
          </c:cat>
          <c:val>
            <c:numRef>
              <c:f>Grafikoni!$F$30:$F$38</c:f>
              <c:numCache>
                <c:formatCode>General</c:formatCode>
                <c:ptCount val="9"/>
                <c:pt idx="0">
                  <c:v>0</c:v>
                </c:pt>
                <c:pt idx="1">
                  <c:v>853</c:v>
                </c:pt>
                <c:pt idx="2">
                  <c:v>1136</c:v>
                </c:pt>
                <c:pt idx="3">
                  <c:v>0</c:v>
                </c:pt>
                <c:pt idx="4">
                  <c:v>167</c:v>
                </c:pt>
                <c:pt idx="5">
                  <c:v>201</c:v>
                </c:pt>
                <c:pt idx="6">
                  <c:v>1064</c:v>
                </c:pt>
                <c:pt idx="7">
                  <c:v>1465</c:v>
                </c:pt>
                <c:pt idx="8">
                  <c:v>532</c:v>
                </c:pt>
              </c:numCache>
            </c:numRef>
          </c:val>
          <c:extLst>
            <c:ext xmlns:c16="http://schemas.microsoft.com/office/drawing/2014/chart" uri="{C3380CC4-5D6E-409C-BE32-E72D297353CC}">
              <c16:uniqueId val="{00000004-2DC8-4787-AA2A-00756F19DD47}"/>
            </c:ext>
          </c:extLst>
        </c:ser>
        <c:dLbls>
          <c:showLegendKey val="0"/>
          <c:showVal val="0"/>
          <c:showCatName val="0"/>
          <c:showSerName val="0"/>
          <c:showPercent val="0"/>
          <c:showBubbleSize val="0"/>
        </c:dLbls>
        <c:gapWidth val="219"/>
        <c:overlap val="100"/>
        <c:axId val="1142937407"/>
        <c:axId val="1142929503"/>
      </c:barChart>
      <c:catAx>
        <c:axId val="114293740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r-HR" b="1">
                    <a:solidFill>
                      <a:sysClr val="windowText" lastClr="000000"/>
                    </a:solidFill>
                  </a:rPr>
                  <a:t>Residential</a:t>
                </a:r>
                <a:r>
                  <a:rPr lang="hr-HR" b="1" baseline="0">
                    <a:solidFill>
                      <a:sysClr val="windowText" lastClr="000000"/>
                    </a:solidFill>
                  </a:rPr>
                  <a:t> backyards</a:t>
                </a:r>
                <a:endParaRPr lang="en-GB" b="1">
                  <a:solidFill>
                    <a:sysClr val="windowText" lastClr="000000"/>
                  </a:solidFill>
                </a:endParaRPr>
              </a:p>
            </c:rich>
          </c:tx>
          <c:layout>
            <c:manualLayout>
              <c:xMode val="edge"/>
              <c:yMode val="edge"/>
              <c:x val="0.40823631214002948"/>
              <c:y val="0.84085426974425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142929503"/>
        <c:crosses val="autoZero"/>
        <c:auto val="1"/>
        <c:lblAlgn val="ctr"/>
        <c:lblOffset val="100"/>
        <c:noMultiLvlLbl val="0"/>
      </c:catAx>
      <c:valAx>
        <c:axId val="1142929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hr-HR" b="1">
                    <a:solidFill>
                      <a:sysClr val="windowText" lastClr="000000"/>
                    </a:solidFill>
                  </a:rPr>
                  <a:t>Number</a:t>
                </a:r>
                <a:r>
                  <a:rPr lang="hr-HR" b="1" baseline="0">
                    <a:solidFill>
                      <a:sysClr val="windowText" lastClr="000000"/>
                    </a:solidFill>
                  </a:rPr>
                  <a:t> of eggs</a:t>
                </a:r>
                <a:endParaRPr lang="en-GB" b="1">
                  <a:solidFill>
                    <a:sysClr val="windowText" lastClr="000000"/>
                  </a:solidFill>
                </a:endParaRPr>
              </a:p>
            </c:rich>
          </c:tx>
          <c:layout>
            <c:manualLayout>
              <c:xMode val="edge"/>
              <c:yMode val="edge"/>
              <c:x val="1.7361061008408799E-2"/>
              <c:y val="0.3033419575410510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142937407"/>
        <c:crosses val="autoZero"/>
        <c:crossBetween val="between"/>
      </c:valAx>
      <c:spPr>
        <a:noFill/>
        <a:ln>
          <a:noFill/>
        </a:ln>
        <a:effectLst/>
      </c:spPr>
    </c:plotArea>
    <c:legend>
      <c:legendPos val="b"/>
      <c:layout>
        <c:manualLayout>
          <c:xMode val="edge"/>
          <c:yMode val="edge"/>
          <c:x val="0.33530208473990075"/>
          <c:y val="0.90372849681527978"/>
          <c:w val="0.32553766507247672"/>
          <c:h val="5.828111581330158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7030A0"/>
              </a:solidFill>
              <a:round/>
            </a:ln>
            <a:effectLst/>
          </c:spPr>
          <c:marker>
            <c:symbol val="none"/>
          </c:marker>
          <c:dPt>
            <c:idx val="0"/>
            <c:marker>
              <c:symbol val="none"/>
            </c:marker>
            <c:bubble3D val="0"/>
            <c:extLst>
              <c:ext xmlns:c16="http://schemas.microsoft.com/office/drawing/2014/chart" uri="{C3380CC4-5D6E-409C-BE32-E72D297353CC}">
                <c16:uniqueId val="{00000001-7A6D-4AD2-BC54-69D5D20B1479}"/>
              </c:ext>
            </c:extLst>
          </c:dPt>
          <c:dPt>
            <c:idx val="1"/>
            <c:marker>
              <c:symbol val="none"/>
            </c:marker>
            <c:bubble3D val="0"/>
            <c:spPr>
              <a:ln w="57150" cap="rnd">
                <a:solidFill>
                  <a:srgbClr val="7030A0"/>
                </a:solidFill>
                <a:round/>
              </a:ln>
              <a:effectLst/>
            </c:spPr>
            <c:extLst>
              <c:ext xmlns:c16="http://schemas.microsoft.com/office/drawing/2014/chart" uri="{C3380CC4-5D6E-409C-BE32-E72D297353CC}">
                <c16:uniqueId val="{00000003-7A6D-4AD2-BC54-69D5D20B1479}"/>
              </c:ext>
            </c:extLst>
          </c:dPt>
          <c:dPt>
            <c:idx val="2"/>
            <c:marker>
              <c:symbol val="none"/>
            </c:marker>
            <c:bubble3D val="0"/>
            <c:spPr>
              <a:ln w="57150" cap="rnd">
                <a:solidFill>
                  <a:srgbClr val="7030A0"/>
                </a:solidFill>
                <a:round/>
              </a:ln>
              <a:effectLst/>
            </c:spPr>
            <c:extLst>
              <c:ext xmlns:c16="http://schemas.microsoft.com/office/drawing/2014/chart" uri="{C3380CC4-5D6E-409C-BE32-E72D297353CC}">
                <c16:uniqueId val="{00000005-7A6D-4AD2-BC54-69D5D20B1479}"/>
              </c:ext>
            </c:extLst>
          </c:dPt>
          <c:dPt>
            <c:idx val="3"/>
            <c:marker>
              <c:symbol val="none"/>
            </c:marker>
            <c:bubble3D val="0"/>
            <c:spPr>
              <a:ln w="57150" cap="rnd">
                <a:solidFill>
                  <a:srgbClr val="7030A0"/>
                </a:solidFill>
                <a:round/>
              </a:ln>
              <a:effectLst/>
            </c:spPr>
            <c:extLst>
              <c:ext xmlns:c16="http://schemas.microsoft.com/office/drawing/2014/chart" uri="{C3380CC4-5D6E-409C-BE32-E72D297353CC}">
                <c16:uniqueId val="{00000007-7A6D-4AD2-BC54-69D5D20B1479}"/>
              </c:ext>
            </c:extLst>
          </c:dPt>
          <c:dPt>
            <c:idx val="4"/>
            <c:marker>
              <c:symbol val="none"/>
            </c:marker>
            <c:bubble3D val="0"/>
            <c:spPr>
              <a:ln w="57150" cap="rnd">
                <a:solidFill>
                  <a:srgbClr val="7030A0"/>
                </a:solidFill>
                <a:round/>
              </a:ln>
              <a:effectLst/>
            </c:spPr>
            <c:extLst>
              <c:ext xmlns:c16="http://schemas.microsoft.com/office/drawing/2014/chart" uri="{C3380CC4-5D6E-409C-BE32-E72D297353CC}">
                <c16:uniqueId val="{00000009-7A6D-4AD2-BC54-69D5D20B1479}"/>
              </c:ext>
            </c:extLst>
          </c:dPt>
          <c:cat>
            <c:numRef>
              <c:f>Grafikoni!$B$46:$F$46</c:f>
              <c:numCache>
                <c:formatCode>General</c:formatCode>
                <c:ptCount val="5"/>
                <c:pt idx="0">
                  <c:v>2017</c:v>
                </c:pt>
                <c:pt idx="1">
                  <c:v>2018</c:v>
                </c:pt>
                <c:pt idx="2">
                  <c:v>2019</c:v>
                </c:pt>
                <c:pt idx="3">
                  <c:v>2020</c:v>
                </c:pt>
                <c:pt idx="4">
                  <c:v>2021</c:v>
                </c:pt>
              </c:numCache>
            </c:numRef>
          </c:cat>
          <c:val>
            <c:numRef>
              <c:f>Grafikoni!$B$47:$F$47</c:f>
              <c:numCache>
                <c:formatCode>General</c:formatCode>
                <c:ptCount val="5"/>
                <c:pt idx="0">
                  <c:v>96</c:v>
                </c:pt>
                <c:pt idx="1">
                  <c:v>485</c:v>
                </c:pt>
                <c:pt idx="2">
                  <c:v>1782</c:v>
                </c:pt>
                <c:pt idx="3">
                  <c:v>1489</c:v>
                </c:pt>
                <c:pt idx="4">
                  <c:v>774</c:v>
                </c:pt>
              </c:numCache>
            </c:numRef>
          </c:val>
          <c:smooth val="0"/>
          <c:extLst>
            <c:ext xmlns:c16="http://schemas.microsoft.com/office/drawing/2014/chart" uri="{C3380CC4-5D6E-409C-BE32-E72D297353CC}">
              <c16:uniqueId val="{0000000A-7A6D-4AD2-BC54-69D5D20B1479}"/>
            </c:ext>
          </c:extLst>
        </c:ser>
        <c:dLbls>
          <c:showLegendKey val="0"/>
          <c:showVal val="0"/>
          <c:showCatName val="0"/>
          <c:showSerName val="0"/>
          <c:showPercent val="0"/>
          <c:showBubbleSize val="0"/>
        </c:dLbls>
        <c:smooth val="0"/>
        <c:axId val="1285014575"/>
        <c:axId val="1285022479"/>
      </c:lineChart>
      <c:catAx>
        <c:axId val="128501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285022479"/>
        <c:crosses val="autoZero"/>
        <c:auto val="1"/>
        <c:lblAlgn val="ctr"/>
        <c:lblOffset val="100"/>
        <c:noMultiLvlLbl val="0"/>
      </c:catAx>
      <c:valAx>
        <c:axId val="128502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r-HR" b="1" dirty="0" err="1">
                    <a:solidFill>
                      <a:sysClr val="windowText" lastClr="000000"/>
                    </a:solidFill>
                  </a:rPr>
                  <a:t>Average</a:t>
                </a:r>
                <a:r>
                  <a:rPr lang="hr-HR" b="1" baseline="0" dirty="0">
                    <a:solidFill>
                      <a:sysClr val="windowText" lastClr="000000"/>
                    </a:solidFill>
                  </a:rPr>
                  <a:t> </a:t>
                </a:r>
                <a:r>
                  <a:rPr lang="hr-HR" b="1" baseline="0" dirty="0" err="1">
                    <a:solidFill>
                      <a:sysClr val="windowText" lastClr="000000"/>
                    </a:solidFill>
                  </a:rPr>
                  <a:t>number</a:t>
                </a:r>
                <a:r>
                  <a:rPr lang="hr-HR" b="1" baseline="0" dirty="0">
                    <a:solidFill>
                      <a:sysClr val="windowText" lastClr="000000"/>
                    </a:solidFill>
                  </a:rPr>
                  <a:t> </a:t>
                </a:r>
                <a:r>
                  <a:rPr lang="hr-HR" b="1" baseline="0" dirty="0" err="1">
                    <a:solidFill>
                      <a:sysClr val="windowText" lastClr="000000"/>
                    </a:solidFill>
                  </a:rPr>
                  <a:t>of</a:t>
                </a:r>
                <a:r>
                  <a:rPr lang="hr-HR" b="1" baseline="0" dirty="0">
                    <a:solidFill>
                      <a:sysClr val="windowText" lastClr="000000"/>
                    </a:solidFill>
                  </a:rPr>
                  <a:t> </a:t>
                </a:r>
                <a:r>
                  <a:rPr lang="hr-HR" b="1" baseline="0" dirty="0" err="1">
                    <a:solidFill>
                      <a:sysClr val="windowText" lastClr="000000"/>
                    </a:solidFill>
                  </a:rPr>
                  <a:t>eggs</a:t>
                </a:r>
                <a:r>
                  <a:rPr lang="hr-HR" b="1" baseline="0" dirty="0">
                    <a:solidFill>
                      <a:sysClr val="windowText" lastClr="000000"/>
                    </a:solidFill>
                  </a:rPr>
                  <a:t> </a:t>
                </a:r>
                <a:r>
                  <a:rPr lang="hr-HR" b="1" baseline="0" dirty="0" err="1">
                    <a:solidFill>
                      <a:sysClr val="windowText" lastClr="000000"/>
                    </a:solidFill>
                  </a:rPr>
                  <a:t>per</a:t>
                </a:r>
                <a:r>
                  <a:rPr lang="hr-HR" b="1" baseline="0" dirty="0">
                    <a:solidFill>
                      <a:sysClr val="windowText" lastClr="000000"/>
                    </a:solidFill>
                  </a:rPr>
                  <a:t> </a:t>
                </a:r>
                <a:r>
                  <a:rPr lang="hr-HR" b="1" baseline="0" dirty="0" err="1">
                    <a:solidFill>
                      <a:sysClr val="windowText" lastClr="000000"/>
                    </a:solidFill>
                  </a:rPr>
                  <a:t>residential</a:t>
                </a:r>
                <a:r>
                  <a:rPr lang="hr-HR" b="1" baseline="0" dirty="0">
                    <a:solidFill>
                      <a:sysClr val="windowText" lastClr="000000"/>
                    </a:solidFill>
                  </a:rPr>
                  <a:t> </a:t>
                </a:r>
                <a:r>
                  <a:rPr lang="hr-HR" b="1" baseline="0" dirty="0" err="1">
                    <a:solidFill>
                      <a:sysClr val="windowText" lastClr="000000"/>
                    </a:solidFill>
                  </a:rPr>
                  <a:t>backyard</a:t>
                </a:r>
                <a:r>
                  <a:rPr lang="hr-HR" b="1" baseline="0" dirty="0">
                    <a:solidFill>
                      <a:sysClr val="windowText" lastClr="000000"/>
                    </a:solidFill>
                  </a:rPr>
                  <a:t> </a:t>
                </a:r>
                <a:endParaRPr lang="en-GB" b="1" dirty="0">
                  <a:solidFill>
                    <a:sysClr val="windowText" lastClr="000000"/>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12850145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Grafikoni!$C$92</c:f>
              <c:strCache>
                <c:ptCount val="1"/>
                <c:pt idx="0">
                  <c:v>Ae.albopictus</c:v>
                </c:pt>
              </c:strCache>
            </c:strRef>
          </c:tx>
          <c:spPr>
            <a:solidFill>
              <a:srgbClr val="FF6699"/>
            </a:solidFill>
            <a:ln>
              <a:noFill/>
            </a:ln>
            <a:effectLst/>
          </c:spPr>
          <c:invertIfNegative val="0"/>
          <c:cat>
            <c:multiLvlStrRef>
              <c:f>Grafikoni!$A$93:$B$129</c:f>
              <c:multiLvlStrCache>
                <c:ptCount val="37"/>
                <c:lvl>
                  <c:pt idx="0">
                    <c:v>16 PO BPŽ</c:v>
                  </c:pt>
                  <c:pt idx="1">
                    <c:v>17 PO BPŽ</c:v>
                  </c:pt>
                  <c:pt idx="2">
                    <c:v>18 PO BPŽ</c:v>
                  </c:pt>
                  <c:pt idx="3">
                    <c:v>19 PO BPŽ</c:v>
                  </c:pt>
                  <c:pt idx="4">
                    <c:v>20 PO BPŽ</c:v>
                  </c:pt>
                  <c:pt idx="5">
                    <c:v>21 PO BPŽ</c:v>
                  </c:pt>
                  <c:pt idx="6">
                    <c:v>16 PO BPŽ</c:v>
                  </c:pt>
                  <c:pt idx="7">
                    <c:v>17 PO BPŽ</c:v>
                  </c:pt>
                  <c:pt idx="8">
                    <c:v>18 PO BPŽ</c:v>
                  </c:pt>
                  <c:pt idx="9">
                    <c:v>19 PO BPŽ</c:v>
                  </c:pt>
                  <c:pt idx="10">
                    <c:v>20 PO BPŽ</c:v>
                  </c:pt>
                  <c:pt idx="11">
                    <c:v>21 PO BPŽ</c:v>
                  </c:pt>
                  <c:pt idx="12">
                    <c:v>22 PO BPŽ</c:v>
                  </c:pt>
                  <c:pt idx="13">
                    <c:v>24 PO SB</c:v>
                  </c:pt>
                  <c:pt idx="14">
                    <c:v>16 PO BPŽ</c:v>
                  </c:pt>
                  <c:pt idx="15">
                    <c:v>17 PO BPŽ</c:v>
                  </c:pt>
                  <c:pt idx="16">
                    <c:v>18 PO BPŽ</c:v>
                  </c:pt>
                  <c:pt idx="17">
                    <c:v>20 PO BPŽ</c:v>
                  </c:pt>
                  <c:pt idx="18">
                    <c:v>21 PO BPŽ</c:v>
                  </c:pt>
                  <c:pt idx="19">
                    <c:v>22 PO BPŽ</c:v>
                  </c:pt>
                  <c:pt idx="20">
                    <c:v>24 PO SB</c:v>
                  </c:pt>
                  <c:pt idx="21">
                    <c:v>25 PO SB</c:v>
                  </c:pt>
                  <c:pt idx="22">
                    <c:v>16 PO BPŽ</c:v>
                  </c:pt>
                  <c:pt idx="23">
                    <c:v>17 PO BPŽ</c:v>
                  </c:pt>
                  <c:pt idx="24">
                    <c:v>18 PO BPŽ</c:v>
                  </c:pt>
                  <c:pt idx="25">
                    <c:v>20 PO BPŽ</c:v>
                  </c:pt>
                  <c:pt idx="26">
                    <c:v>21 PO BPŽ</c:v>
                  </c:pt>
                  <c:pt idx="27">
                    <c:v>22 PO BPŽ</c:v>
                  </c:pt>
                  <c:pt idx="28">
                    <c:v>24 PO SB</c:v>
                  </c:pt>
                  <c:pt idx="29">
                    <c:v>25 PO SB</c:v>
                  </c:pt>
                  <c:pt idx="30">
                    <c:v>17 PO BPŽ</c:v>
                  </c:pt>
                  <c:pt idx="31">
                    <c:v>18 PO BPŽ</c:v>
                  </c:pt>
                  <c:pt idx="32">
                    <c:v>20 PO BPŽ</c:v>
                  </c:pt>
                  <c:pt idx="33">
                    <c:v>21 PO BPŽ</c:v>
                  </c:pt>
                  <c:pt idx="34">
                    <c:v>22 PO BPŽ</c:v>
                  </c:pt>
                  <c:pt idx="35">
                    <c:v>24 PO SB</c:v>
                  </c:pt>
                  <c:pt idx="36">
                    <c:v>25 PO SB</c:v>
                  </c:pt>
                </c:lvl>
                <c:lvl>
                  <c:pt idx="0">
                    <c:v>2017</c:v>
                  </c:pt>
                  <c:pt idx="6">
                    <c:v>2018</c:v>
                  </c:pt>
                  <c:pt idx="14">
                    <c:v>2019</c:v>
                  </c:pt>
                  <c:pt idx="22">
                    <c:v>2020</c:v>
                  </c:pt>
                  <c:pt idx="30">
                    <c:v>2021</c:v>
                  </c:pt>
                </c:lvl>
              </c:multiLvlStrCache>
            </c:multiLvlStrRef>
          </c:cat>
          <c:val>
            <c:numRef>
              <c:f>Grafikoni!$C$93:$C$129</c:f>
              <c:numCache>
                <c:formatCode>General</c:formatCode>
                <c:ptCount val="37"/>
                <c:pt idx="0">
                  <c:v>0</c:v>
                </c:pt>
                <c:pt idx="1">
                  <c:v>0</c:v>
                </c:pt>
                <c:pt idx="2">
                  <c:v>0</c:v>
                </c:pt>
                <c:pt idx="3">
                  <c:v>0</c:v>
                </c:pt>
                <c:pt idx="4">
                  <c:v>0</c:v>
                </c:pt>
                <c:pt idx="5">
                  <c:v>0</c:v>
                </c:pt>
                <c:pt idx="6">
                  <c:v>698</c:v>
                </c:pt>
                <c:pt idx="7">
                  <c:v>699</c:v>
                </c:pt>
                <c:pt idx="8">
                  <c:v>179</c:v>
                </c:pt>
                <c:pt idx="9">
                  <c:v>38</c:v>
                </c:pt>
                <c:pt idx="10">
                  <c:v>400</c:v>
                </c:pt>
                <c:pt idx="13">
                  <c:v>738</c:v>
                </c:pt>
                <c:pt idx="16">
                  <c:v>643</c:v>
                </c:pt>
                <c:pt idx="17">
                  <c:v>2870</c:v>
                </c:pt>
                <c:pt idx="18">
                  <c:v>222</c:v>
                </c:pt>
                <c:pt idx="19">
                  <c:v>657</c:v>
                </c:pt>
                <c:pt idx="20">
                  <c:v>4493</c:v>
                </c:pt>
                <c:pt idx="21">
                  <c:v>279</c:v>
                </c:pt>
                <c:pt idx="22">
                  <c:v>1498</c:v>
                </c:pt>
                <c:pt idx="23">
                  <c:v>2798</c:v>
                </c:pt>
                <c:pt idx="24">
                  <c:v>2352</c:v>
                </c:pt>
                <c:pt idx="25">
                  <c:v>459</c:v>
                </c:pt>
                <c:pt idx="26">
                  <c:v>487</c:v>
                </c:pt>
                <c:pt idx="27">
                  <c:v>1231</c:v>
                </c:pt>
                <c:pt idx="28">
                  <c:v>1005</c:v>
                </c:pt>
                <c:pt idx="29">
                  <c:v>241</c:v>
                </c:pt>
                <c:pt idx="30">
                  <c:v>853</c:v>
                </c:pt>
                <c:pt idx="31">
                  <c:v>1136</c:v>
                </c:pt>
                <c:pt idx="32">
                  <c:v>167</c:v>
                </c:pt>
                <c:pt idx="33">
                  <c:v>147</c:v>
                </c:pt>
                <c:pt idx="34">
                  <c:v>1064</c:v>
                </c:pt>
                <c:pt idx="35">
                  <c:v>1465</c:v>
                </c:pt>
                <c:pt idx="36">
                  <c:v>532</c:v>
                </c:pt>
              </c:numCache>
            </c:numRef>
          </c:val>
          <c:extLst>
            <c:ext xmlns:c16="http://schemas.microsoft.com/office/drawing/2014/chart" uri="{C3380CC4-5D6E-409C-BE32-E72D297353CC}">
              <c16:uniqueId val="{00000000-DF35-4824-B03A-BC4C99D62E02}"/>
            </c:ext>
          </c:extLst>
        </c:ser>
        <c:ser>
          <c:idx val="1"/>
          <c:order val="1"/>
          <c:tx>
            <c:strRef>
              <c:f>Grafikoni!$D$92</c:f>
              <c:strCache>
                <c:ptCount val="1"/>
                <c:pt idx="0">
                  <c:v>Ae.japonicus</c:v>
                </c:pt>
              </c:strCache>
            </c:strRef>
          </c:tx>
          <c:spPr>
            <a:solidFill>
              <a:srgbClr val="00CCFF"/>
            </a:solidFill>
            <a:ln>
              <a:noFill/>
            </a:ln>
            <a:effectLst/>
          </c:spPr>
          <c:invertIfNegative val="0"/>
          <c:cat>
            <c:multiLvlStrRef>
              <c:f>Grafikoni!$A$93:$B$129</c:f>
              <c:multiLvlStrCache>
                <c:ptCount val="37"/>
                <c:lvl>
                  <c:pt idx="0">
                    <c:v>16 PO BPŽ</c:v>
                  </c:pt>
                  <c:pt idx="1">
                    <c:v>17 PO BPŽ</c:v>
                  </c:pt>
                  <c:pt idx="2">
                    <c:v>18 PO BPŽ</c:v>
                  </c:pt>
                  <c:pt idx="3">
                    <c:v>19 PO BPŽ</c:v>
                  </c:pt>
                  <c:pt idx="4">
                    <c:v>20 PO BPŽ</c:v>
                  </c:pt>
                  <c:pt idx="5">
                    <c:v>21 PO BPŽ</c:v>
                  </c:pt>
                  <c:pt idx="6">
                    <c:v>16 PO BPŽ</c:v>
                  </c:pt>
                  <c:pt idx="7">
                    <c:v>17 PO BPŽ</c:v>
                  </c:pt>
                  <c:pt idx="8">
                    <c:v>18 PO BPŽ</c:v>
                  </c:pt>
                  <c:pt idx="9">
                    <c:v>19 PO BPŽ</c:v>
                  </c:pt>
                  <c:pt idx="10">
                    <c:v>20 PO BPŽ</c:v>
                  </c:pt>
                  <c:pt idx="11">
                    <c:v>21 PO BPŽ</c:v>
                  </c:pt>
                  <c:pt idx="12">
                    <c:v>22 PO BPŽ</c:v>
                  </c:pt>
                  <c:pt idx="13">
                    <c:v>24 PO SB</c:v>
                  </c:pt>
                  <c:pt idx="14">
                    <c:v>16 PO BPŽ</c:v>
                  </c:pt>
                  <c:pt idx="15">
                    <c:v>17 PO BPŽ</c:v>
                  </c:pt>
                  <c:pt idx="16">
                    <c:v>18 PO BPŽ</c:v>
                  </c:pt>
                  <c:pt idx="17">
                    <c:v>20 PO BPŽ</c:v>
                  </c:pt>
                  <c:pt idx="18">
                    <c:v>21 PO BPŽ</c:v>
                  </c:pt>
                  <c:pt idx="19">
                    <c:v>22 PO BPŽ</c:v>
                  </c:pt>
                  <c:pt idx="20">
                    <c:v>24 PO SB</c:v>
                  </c:pt>
                  <c:pt idx="21">
                    <c:v>25 PO SB</c:v>
                  </c:pt>
                  <c:pt idx="22">
                    <c:v>16 PO BPŽ</c:v>
                  </c:pt>
                  <c:pt idx="23">
                    <c:v>17 PO BPŽ</c:v>
                  </c:pt>
                  <c:pt idx="24">
                    <c:v>18 PO BPŽ</c:v>
                  </c:pt>
                  <c:pt idx="25">
                    <c:v>20 PO BPŽ</c:v>
                  </c:pt>
                  <c:pt idx="26">
                    <c:v>21 PO BPŽ</c:v>
                  </c:pt>
                  <c:pt idx="27">
                    <c:v>22 PO BPŽ</c:v>
                  </c:pt>
                  <c:pt idx="28">
                    <c:v>24 PO SB</c:v>
                  </c:pt>
                  <c:pt idx="29">
                    <c:v>25 PO SB</c:v>
                  </c:pt>
                  <c:pt idx="30">
                    <c:v>17 PO BPŽ</c:v>
                  </c:pt>
                  <c:pt idx="31">
                    <c:v>18 PO BPŽ</c:v>
                  </c:pt>
                  <c:pt idx="32">
                    <c:v>20 PO BPŽ</c:v>
                  </c:pt>
                  <c:pt idx="33">
                    <c:v>21 PO BPŽ</c:v>
                  </c:pt>
                  <c:pt idx="34">
                    <c:v>22 PO BPŽ</c:v>
                  </c:pt>
                  <c:pt idx="35">
                    <c:v>24 PO SB</c:v>
                  </c:pt>
                  <c:pt idx="36">
                    <c:v>25 PO SB</c:v>
                  </c:pt>
                </c:lvl>
                <c:lvl>
                  <c:pt idx="0">
                    <c:v>2017</c:v>
                  </c:pt>
                  <c:pt idx="6">
                    <c:v>2018</c:v>
                  </c:pt>
                  <c:pt idx="14">
                    <c:v>2019</c:v>
                  </c:pt>
                  <c:pt idx="22">
                    <c:v>2020</c:v>
                  </c:pt>
                  <c:pt idx="30">
                    <c:v>2021</c:v>
                  </c:pt>
                </c:lvl>
              </c:multiLvlStrCache>
            </c:multiLvlStrRef>
          </c:cat>
          <c:val>
            <c:numRef>
              <c:f>Grafikoni!$D$93:$D$129</c:f>
              <c:numCache>
                <c:formatCode>General</c:formatCode>
                <c:ptCount val="37"/>
                <c:pt idx="0">
                  <c:v>190</c:v>
                </c:pt>
                <c:pt idx="1">
                  <c:v>0</c:v>
                </c:pt>
                <c:pt idx="2">
                  <c:v>0</c:v>
                </c:pt>
                <c:pt idx="3">
                  <c:v>0</c:v>
                </c:pt>
                <c:pt idx="4">
                  <c:v>0</c:v>
                </c:pt>
                <c:pt idx="5">
                  <c:v>150</c:v>
                </c:pt>
                <c:pt idx="16">
                  <c:v>11</c:v>
                </c:pt>
                <c:pt idx="18">
                  <c:v>94</c:v>
                </c:pt>
                <c:pt idx="21">
                  <c:v>118</c:v>
                </c:pt>
                <c:pt idx="22">
                  <c:v>408</c:v>
                </c:pt>
                <c:pt idx="26">
                  <c:v>419</c:v>
                </c:pt>
                <c:pt idx="27">
                  <c:v>24</c:v>
                </c:pt>
                <c:pt idx="33">
                  <c:v>54</c:v>
                </c:pt>
                <c:pt idx="35">
                  <c:v>143</c:v>
                </c:pt>
              </c:numCache>
            </c:numRef>
          </c:val>
          <c:extLst>
            <c:ext xmlns:c16="http://schemas.microsoft.com/office/drawing/2014/chart" uri="{C3380CC4-5D6E-409C-BE32-E72D297353CC}">
              <c16:uniqueId val="{00000001-DF35-4824-B03A-BC4C99D62E02}"/>
            </c:ext>
          </c:extLst>
        </c:ser>
        <c:ser>
          <c:idx val="2"/>
          <c:order val="2"/>
          <c:tx>
            <c:strRef>
              <c:f>Grafikoni!$E$92</c:f>
              <c:strCache>
                <c:ptCount val="1"/>
                <c:pt idx="0">
                  <c:v>Undetermined</c:v>
                </c:pt>
              </c:strCache>
            </c:strRef>
          </c:tx>
          <c:spPr>
            <a:solidFill>
              <a:schemeClr val="bg2">
                <a:lumMod val="50000"/>
              </a:schemeClr>
            </a:solidFill>
            <a:ln>
              <a:noFill/>
            </a:ln>
            <a:effectLst/>
          </c:spPr>
          <c:invertIfNegative val="0"/>
          <c:cat>
            <c:multiLvlStrRef>
              <c:f>Grafikoni!$A$93:$B$129</c:f>
              <c:multiLvlStrCache>
                <c:ptCount val="37"/>
                <c:lvl>
                  <c:pt idx="0">
                    <c:v>16 PO BPŽ</c:v>
                  </c:pt>
                  <c:pt idx="1">
                    <c:v>17 PO BPŽ</c:v>
                  </c:pt>
                  <c:pt idx="2">
                    <c:v>18 PO BPŽ</c:v>
                  </c:pt>
                  <c:pt idx="3">
                    <c:v>19 PO BPŽ</c:v>
                  </c:pt>
                  <c:pt idx="4">
                    <c:v>20 PO BPŽ</c:v>
                  </c:pt>
                  <c:pt idx="5">
                    <c:v>21 PO BPŽ</c:v>
                  </c:pt>
                  <c:pt idx="6">
                    <c:v>16 PO BPŽ</c:v>
                  </c:pt>
                  <c:pt idx="7">
                    <c:v>17 PO BPŽ</c:v>
                  </c:pt>
                  <c:pt idx="8">
                    <c:v>18 PO BPŽ</c:v>
                  </c:pt>
                  <c:pt idx="9">
                    <c:v>19 PO BPŽ</c:v>
                  </c:pt>
                  <c:pt idx="10">
                    <c:v>20 PO BPŽ</c:v>
                  </c:pt>
                  <c:pt idx="11">
                    <c:v>21 PO BPŽ</c:v>
                  </c:pt>
                  <c:pt idx="12">
                    <c:v>22 PO BPŽ</c:v>
                  </c:pt>
                  <c:pt idx="13">
                    <c:v>24 PO SB</c:v>
                  </c:pt>
                  <c:pt idx="14">
                    <c:v>16 PO BPŽ</c:v>
                  </c:pt>
                  <c:pt idx="15">
                    <c:v>17 PO BPŽ</c:v>
                  </c:pt>
                  <c:pt idx="16">
                    <c:v>18 PO BPŽ</c:v>
                  </c:pt>
                  <c:pt idx="17">
                    <c:v>20 PO BPŽ</c:v>
                  </c:pt>
                  <c:pt idx="18">
                    <c:v>21 PO BPŽ</c:v>
                  </c:pt>
                  <c:pt idx="19">
                    <c:v>22 PO BPŽ</c:v>
                  </c:pt>
                  <c:pt idx="20">
                    <c:v>24 PO SB</c:v>
                  </c:pt>
                  <c:pt idx="21">
                    <c:v>25 PO SB</c:v>
                  </c:pt>
                  <c:pt idx="22">
                    <c:v>16 PO BPŽ</c:v>
                  </c:pt>
                  <c:pt idx="23">
                    <c:v>17 PO BPŽ</c:v>
                  </c:pt>
                  <c:pt idx="24">
                    <c:v>18 PO BPŽ</c:v>
                  </c:pt>
                  <c:pt idx="25">
                    <c:v>20 PO BPŽ</c:v>
                  </c:pt>
                  <c:pt idx="26">
                    <c:v>21 PO BPŽ</c:v>
                  </c:pt>
                  <c:pt idx="27">
                    <c:v>22 PO BPŽ</c:v>
                  </c:pt>
                  <c:pt idx="28">
                    <c:v>24 PO SB</c:v>
                  </c:pt>
                  <c:pt idx="29">
                    <c:v>25 PO SB</c:v>
                  </c:pt>
                  <c:pt idx="30">
                    <c:v>17 PO BPŽ</c:v>
                  </c:pt>
                  <c:pt idx="31">
                    <c:v>18 PO BPŽ</c:v>
                  </c:pt>
                  <c:pt idx="32">
                    <c:v>20 PO BPŽ</c:v>
                  </c:pt>
                  <c:pt idx="33">
                    <c:v>21 PO BPŽ</c:v>
                  </c:pt>
                  <c:pt idx="34">
                    <c:v>22 PO BPŽ</c:v>
                  </c:pt>
                  <c:pt idx="35">
                    <c:v>24 PO SB</c:v>
                  </c:pt>
                  <c:pt idx="36">
                    <c:v>25 PO SB</c:v>
                  </c:pt>
                </c:lvl>
                <c:lvl>
                  <c:pt idx="0">
                    <c:v>2017</c:v>
                  </c:pt>
                  <c:pt idx="6">
                    <c:v>2018</c:v>
                  </c:pt>
                  <c:pt idx="14">
                    <c:v>2019</c:v>
                  </c:pt>
                  <c:pt idx="22">
                    <c:v>2020</c:v>
                  </c:pt>
                  <c:pt idx="30">
                    <c:v>2021</c:v>
                  </c:pt>
                </c:lvl>
              </c:multiLvlStrCache>
            </c:multiLvlStrRef>
          </c:cat>
          <c:val>
            <c:numRef>
              <c:f>Grafikoni!$E$93:$E$129</c:f>
              <c:numCache>
                <c:formatCode>General</c:formatCode>
                <c:ptCount val="37"/>
                <c:pt idx="0">
                  <c:v>0</c:v>
                </c:pt>
                <c:pt idx="1">
                  <c:v>0</c:v>
                </c:pt>
                <c:pt idx="2">
                  <c:v>16</c:v>
                </c:pt>
                <c:pt idx="3">
                  <c:v>28</c:v>
                </c:pt>
                <c:pt idx="4">
                  <c:v>0</c:v>
                </c:pt>
                <c:pt idx="5">
                  <c:v>0</c:v>
                </c:pt>
                <c:pt idx="11">
                  <c:v>413</c:v>
                </c:pt>
                <c:pt idx="12">
                  <c:v>105</c:v>
                </c:pt>
                <c:pt idx="14">
                  <c:v>1963</c:v>
                </c:pt>
                <c:pt idx="15">
                  <c:v>2670</c:v>
                </c:pt>
                <c:pt idx="16">
                  <c:v>17</c:v>
                </c:pt>
                <c:pt idx="18">
                  <c:v>22</c:v>
                </c:pt>
                <c:pt idx="21">
                  <c:v>42</c:v>
                </c:pt>
                <c:pt idx="22">
                  <c:v>848</c:v>
                </c:pt>
                <c:pt idx="26">
                  <c:v>9</c:v>
                </c:pt>
                <c:pt idx="27">
                  <c:v>130</c:v>
                </c:pt>
                <c:pt idx="35">
                  <c:v>70</c:v>
                </c:pt>
              </c:numCache>
            </c:numRef>
          </c:val>
          <c:extLst>
            <c:ext xmlns:c16="http://schemas.microsoft.com/office/drawing/2014/chart" uri="{C3380CC4-5D6E-409C-BE32-E72D297353CC}">
              <c16:uniqueId val="{00000002-DF35-4824-B03A-BC4C99D62E02}"/>
            </c:ext>
          </c:extLst>
        </c:ser>
        <c:dLbls>
          <c:showLegendKey val="0"/>
          <c:showVal val="0"/>
          <c:showCatName val="0"/>
          <c:showSerName val="0"/>
          <c:showPercent val="0"/>
          <c:showBubbleSize val="0"/>
        </c:dLbls>
        <c:gapWidth val="150"/>
        <c:overlap val="100"/>
        <c:axId val="771160447"/>
        <c:axId val="771161279"/>
      </c:barChart>
      <c:catAx>
        <c:axId val="771160447"/>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hr-HR" b="1" dirty="0" err="1">
                    <a:solidFill>
                      <a:sysClr val="windowText" lastClr="000000"/>
                    </a:solidFill>
                  </a:rPr>
                  <a:t>Residential</a:t>
                </a:r>
                <a:r>
                  <a:rPr lang="hr-HR" b="1" baseline="0" dirty="0">
                    <a:solidFill>
                      <a:sysClr val="windowText" lastClr="000000"/>
                    </a:solidFill>
                  </a:rPr>
                  <a:t> </a:t>
                </a:r>
                <a:r>
                  <a:rPr lang="hr-HR" b="1" baseline="0" dirty="0" err="1">
                    <a:solidFill>
                      <a:sysClr val="windowText" lastClr="000000"/>
                    </a:solidFill>
                  </a:rPr>
                  <a:t>backyards</a:t>
                </a:r>
                <a:r>
                  <a:rPr lang="hr-HR" b="1" baseline="0" dirty="0">
                    <a:solidFill>
                      <a:sysClr val="windowText" lastClr="000000"/>
                    </a:solidFill>
                  </a:rPr>
                  <a:t> </a:t>
                </a:r>
                <a:r>
                  <a:rPr lang="hr-HR" b="1" baseline="0" dirty="0" err="1">
                    <a:solidFill>
                      <a:sysClr val="windowText" lastClr="000000"/>
                    </a:solidFill>
                  </a:rPr>
                  <a:t>per</a:t>
                </a:r>
                <a:r>
                  <a:rPr lang="hr-HR" b="1" baseline="0" dirty="0">
                    <a:solidFill>
                      <a:sysClr val="windowText" lastClr="000000"/>
                    </a:solidFill>
                  </a:rPr>
                  <a:t> </a:t>
                </a:r>
                <a:r>
                  <a:rPr lang="hr-HR" b="1" baseline="0" dirty="0" err="1">
                    <a:solidFill>
                      <a:sysClr val="windowText" lastClr="000000"/>
                    </a:solidFill>
                  </a:rPr>
                  <a:t>year</a:t>
                </a:r>
                <a:endParaRPr lang="en-GB" b="1" dirty="0">
                  <a:solidFill>
                    <a:sysClr val="windowText" lastClr="000000"/>
                  </a:solidFill>
                </a:endParaRPr>
              </a:p>
            </c:rich>
          </c:tx>
          <c:layout>
            <c:manualLayout>
              <c:xMode val="edge"/>
              <c:yMode val="edge"/>
              <c:x val="0.40142002308486724"/>
              <c:y val="0.8458793604651162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771161279"/>
        <c:crosses val="autoZero"/>
        <c:auto val="1"/>
        <c:lblAlgn val="ctr"/>
        <c:lblOffset val="100"/>
        <c:noMultiLvlLbl val="0"/>
      </c:catAx>
      <c:valAx>
        <c:axId val="771161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hr-HR" b="1">
                    <a:solidFill>
                      <a:sysClr val="windowText" lastClr="000000"/>
                    </a:solidFill>
                  </a:rPr>
                  <a:t>Number</a:t>
                </a:r>
                <a:r>
                  <a:rPr lang="hr-HR" b="1" baseline="0">
                    <a:solidFill>
                      <a:sysClr val="windowText" lastClr="000000"/>
                    </a:solidFill>
                  </a:rPr>
                  <a:t> of eggs / mosquitoes</a:t>
                </a:r>
                <a:endParaRPr lang="en-GB" b="1">
                  <a:solidFill>
                    <a:sysClr val="windowText" lastClr="000000"/>
                  </a:solidFill>
                </a:endParaRPr>
              </a:p>
            </c:rich>
          </c:tx>
          <c:layout>
            <c:manualLayout>
              <c:xMode val="edge"/>
              <c:yMode val="edge"/>
              <c:x val="1.6925244320270046E-2"/>
              <c:y val="0.128558310376492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77116044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1" u="none" strike="noStrike" kern="1200" baseline="0">
                <a:solidFill>
                  <a:sysClr val="windowText" lastClr="000000"/>
                </a:solidFill>
                <a:latin typeface="+mn-lt"/>
                <a:ea typeface="+mn-ea"/>
                <a:cs typeface="+mn-cs"/>
              </a:defRPr>
            </a:pPr>
            <a:endParaRPr lang="es-ES"/>
          </a:p>
        </c:txPr>
      </c:legendEntry>
      <c:legendEntry>
        <c:idx val="1"/>
        <c:txPr>
          <a:bodyPr rot="0" spcFirstLastPara="1" vertOverflow="ellipsis" vert="horz" wrap="square" anchor="ctr" anchorCtr="1"/>
          <a:lstStyle/>
          <a:p>
            <a:pPr>
              <a:defRPr sz="900" b="0" i="1" u="none" strike="noStrike" kern="1200" baseline="0">
                <a:solidFill>
                  <a:sysClr val="windowText" lastClr="000000"/>
                </a:solidFill>
                <a:latin typeface="+mn-lt"/>
                <a:ea typeface="+mn-ea"/>
                <a:cs typeface="+mn-cs"/>
              </a:defRPr>
            </a:pPr>
            <a:endParaRPr lang="es-ES"/>
          </a:p>
        </c:txPr>
      </c:legendEntry>
      <c:layout>
        <c:manualLayout>
          <c:xMode val="edge"/>
          <c:yMode val="edge"/>
          <c:x val="0.33418261344997269"/>
          <c:y val="0.91123304263565907"/>
          <c:w val="0.40119090143882807"/>
          <c:h val="5.78916446176848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ysClr val="windowText" lastClr="000000"/>
          </a:solidFill>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dirty="0" err="1">
                <a:solidFill>
                  <a:schemeClr val="tx1"/>
                </a:solidFill>
              </a:rPr>
              <a:t>What</a:t>
            </a:r>
            <a:r>
              <a:rPr lang="hr-HR" dirty="0">
                <a:solidFill>
                  <a:schemeClr val="tx1"/>
                </a:solidFill>
              </a:rPr>
              <a:t> do </a:t>
            </a:r>
            <a:r>
              <a:rPr lang="hr-HR" dirty="0" err="1">
                <a:solidFill>
                  <a:schemeClr val="tx1"/>
                </a:solidFill>
              </a:rPr>
              <a:t>you</a:t>
            </a:r>
            <a:r>
              <a:rPr lang="hr-HR" dirty="0">
                <a:solidFill>
                  <a:schemeClr val="tx1"/>
                </a:solidFill>
              </a:rPr>
              <a:t> </a:t>
            </a:r>
            <a:r>
              <a:rPr lang="hr-HR" dirty="0" err="1">
                <a:solidFill>
                  <a:schemeClr val="tx1"/>
                </a:solidFill>
              </a:rPr>
              <a:t>mean</a:t>
            </a:r>
            <a:r>
              <a:rPr lang="hr-HR" dirty="0">
                <a:solidFill>
                  <a:schemeClr val="tx1"/>
                </a:solidFill>
              </a:rPr>
              <a:t> </a:t>
            </a:r>
            <a:r>
              <a:rPr lang="hr-HR" dirty="0" err="1">
                <a:solidFill>
                  <a:schemeClr val="tx1"/>
                </a:solidFill>
              </a:rPr>
              <a:t>by</a:t>
            </a:r>
            <a:r>
              <a:rPr lang="hr-HR" dirty="0">
                <a:solidFill>
                  <a:schemeClr val="tx1"/>
                </a:solidFill>
              </a:rPr>
              <a:t> </a:t>
            </a:r>
            <a:r>
              <a:rPr lang="hr-HR" dirty="0" err="1">
                <a:solidFill>
                  <a:schemeClr val="tx1"/>
                </a:solidFill>
              </a:rPr>
              <a:t>the</a:t>
            </a:r>
            <a:r>
              <a:rPr lang="hr-HR" dirty="0">
                <a:solidFill>
                  <a:schemeClr val="tx1"/>
                </a:solidFill>
              </a:rPr>
              <a:t> </a:t>
            </a:r>
            <a:r>
              <a:rPr lang="hr-HR" dirty="0" err="1">
                <a:solidFill>
                  <a:schemeClr val="tx1"/>
                </a:solidFill>
              </a:rPr>
              <a:t>term</a:t>
            </a:r>
            <a:r>
              <a:rPr lang="hr-HR" dirty="0">
                <a:solidFill>
                  <a:schemeClr val="tx1"/>
                </a:solidFill>
              </a:rPr>
              <a:t> </a:t>
            </a:r>
            <a:r>
              <a:rPr lang="hr-HR" dirty="0" err="1">
                <a:solidFill>
                  <a:schemeClr val="tx1"/>
                </a:solidFill>
              </a:rPr>
              <a:t>invasive</a:t>
            </a:r>
            <a:r>
              <a:rPr lang="hr-HR" dirty="0">
                <a:solidFill>
                  <a:schemeClr val="tx1"/>
                </a:solidFill>
              </a:rPr>
              <a:t> </a:t>
            </a:r>
            <a:r>
              <a:rPr lang="hr-HR" dirty="0" err="1">
                <a:solidFill>
                  <a:schemeClr val="tx1"/>
                </a:solidFill>
              </a:rPr>
              <a:t>species</a:t>
            </a:r>
            <a:r>
              <a:rPr lang="hr-HR" dirty="0">
                <a:solidFill>
                  <a:schemeClr val="tx1"/>
                </a:solidFill>
              </a:rPr>
              <a:t>?</a:t>
            </a:r>
            <a:endParaRPr lang="en-GB"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ES"/>
        </a:p>
      </c:txPr>
    </c:title>
    <c:autoTitleDeleted val="0"/>
    <c:plotArea>
      <c:layout/>
      <c:barChart>
        <c:barDir val="bar"/>
        <c:grouping val="clustered"/>
        <c:varyColors val="0"/>
        <c:ser>
          <c:idx val="0"/>
          <c:order val="0"/>
          <c:spPr>
            <a:solidFill>
              <a:schemeClr val="accent1"/>
            </a:solidFill>
            <a:ln w="19050">
              <a:noFill/>
            </a:ln>
            <a:effectLst/>
          </c:spPr>
          <c:invertIfNegative val="0"/>
          <c:dPt>
            <c:idx val="0"/>
            <c:invertIfNegative val="0"/>
            <c:bubble3D val="0"/>
            <c:spPr>
              <a:solidFill>
                <a:schemeClr val="accent4">
                  <a:lumMod val="40000"/>
                  <a:lumOff val="60000"/>
                </a:schemeClr>
              </a:solidFill>
              <a:ln w="19050">
                <a:noFill/>
              </a:ln>
              <a:effectLst/>
            </c:spPr>
            <c:extLst>
              <c:ext xmlns:c16="http://schemas.microsoft.com/office/drawing/2014/chart" uri="{C3380CC4-5D6E-409C-BE32-E72D297353CC}">
                <c16:uniqueId val="{00000001-AA15-4B0D-9C37-84CB6073C5F0}"/>
              </c:ext>
            </c:extLst>
          </c:dPt>
          <c:dPt>
            <c:idx val="1"/>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3-AA15-4B0D-9C37-84CB6073C5F0}"/>
              </c:ext>
            </c:extLst>
          </c:dPt>
          <c:dPt>
            <c:idx val="2"/>
            <c:invertIfNegative val="0"/>
            <c:bubble3D val="0"/>
            <c:spPr>
              <a:solidFill>
                <a:schemeClr val="accent2">
                  <a:lumMod val="40000"/>
                  <a:lumOff val="60000"/>
                </a:schemeClr>
              </a:solidFill>
              <a:ln w="19050">
                <a:noFill/>
              </a:ln>
              <a:effectLst/>
            </c:spPr>
            <c:extLst>
              <c:ext xmlns:c16="http://schemas.microsoft.com/office/drawing/2014/chart" uri="{C3380CC4-5D6E-409C-BE32-E72D297353CC}">
                <c16:uniqueId val="{00000005-AA15-4B0D-9C37-84CB6073C5F0}"/>
              </c:ext>
            </c:extLst>
          </c:dPt>
          <c:dPt>
            <c:idx val="3"/>
            <c:invertIfNegative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7-AA15-4B0D-9C37-84CB6073C5F0}"/>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'Ukupno '!$E$33:$E$36</c:f>
              <c:strCache>
                <c:ptCount val="4"/>
                <c:pt idx="0">
                  <c:v>health threat</c:v>
                </c:pt>
                <c:pt idx="1">
                  <c:v>species that do not belong to this region</c:v>
                </c:pt>
                <c:pt idx="2">
                  <c:v>economic loss</c:v>
                </c:pt>
                <c:pt idx="3">
                  <c:v>other</c:v>
                </c:pt>
              </c:strCache>
            </c:strRef>
          </c:cat>
          <c:val>
            <c:numRef>
              <c:f>'Ukupno '!$F$33:$F$36</c:f>
              <c:numCache>
                <c:formatCode>General</c:formatCode>
                <c:ptCount val="4"/>
                <c:pt idx="0">
                  <c:v>57</c:v>
                </c:pt>
                <c:pt idx="1">
                  <c:v>94</c:v>
                </c:pt>
                <c:pt idx="2">
                  <c:v>4</c:v>
                </c:pt>
                <c:pt idx="3">
                  <c:v>9</c:v>
                </c:pt>
              </c:numCache>
            </c:numRef>
          </c:val>
          <c:extLst>
            <c:ext xmlns:c16="http://schemas.microsoft.com/office/drawing/2014/chart" uri="{C3380CC4-5D6E-409C-BE32-E72D297353CC}">
              <c16:uniqueId val="{00000008-AA15-4B0D-9C37-84CB6073C5F0}"/>
            </c:ext>
          </c:extLst>
        </c:ser>
        <c:dLbls>
          <c:dLblPos val="outEnd"/>
          <c:showLegendKey val="0"/>
          <c:showVal val="1"/>
          <c:showCatName val="0"/>
          <c:showSerName val="0"/>
          <c:showPercent val="0"/>
          <c:showBubbleSize val="0"/>
        </c:dLbls>
        <c:gapWidth val="100"/>
        <c:axId val="1052943504"/>
        <c:axId val="1052958064"/>
      </c:barChart>
      <c:valAx>
        <c:axId val="105295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052943504"/>
        <c:crosses val="autoZero"/>
        <c:crossBetween val="between"/>
      </c:valAx>
      <c:catAx>
        <c:axId val="1052943504"/>
        <c:scaling>
          <c:orientation val="minMax"/>
        </c:scaling>
        <c:delete val="1"/>
        <c:axPos val="l"/>
        <c:numFmt formatCode="General" sourceLinked="1"/>
        <c:majorTickMark val="out"/>
        <c:minorTickMark val="none"/>
        <c:tickLblPos val="nextTo"/>
        <c:crossAx val="1052958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s-E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dirty="0" err="1">
                <a:solidFill>
                  <a:schemeClr val="tx1"/>
                </a:solidFill>
              </a:rPr>
              <a:t>Which</a:t>
            </a:r>
            <a:r>
              <a:rPr lang="hr-HR" baseline="0" dirty="0">
                <a:solidFill>
                  <a:schemeClr val="tx1"/>
                </a:solidFill>
              </a:rPr>
              <a:t> </a:t>
            </a:r>
            <a:r>
              <a:rPr lang="hr-HR" baseline="0" dirty="0" err="1">
                <a:solidFill>
                  <a:schemeClr val="tx1"/>
                </a:solidFill>
              </a:rPr>
              <a:t>of</a:t>
            </a:r>
            <a:r>
              <a:rPr lang="hr-HR" baseline="0" dirty="0">
                <a:solidFill>
                  <a:schemeClr val="tx1"/>
                </a:solidFill>
              </a:rPr>
              <a:t> </a:t>
            </a:r>
            <a:r>
              <a:rPr lang="hr-HR" baseline="0" dirty="0" err="1">
                <a:solidFill>
                  <a:schemeClr val="tx1"/>
                </a:solidFill>
              </a:rPr>
              <a:t>the</a:t>
            </a:r>
            <a:r>
              <a:rPr lang="hr-HR" baseline="0" dirty="0">
                <a:solidFill>
                  <a:schemeClr val="tx1"/>
                </a:solidFill>
              </a:rPr>
              <a:t> </a:t>
            </a:r>
            <a:r>
              <a:rPr lang="hr-HR" baseline="0" dirty="0" err="1">
                <a:solidFill>
                  <a:schemeClr val="tx1"/>
                </a:solidFill>
              </a:rPr>
              <a:t>habitats</a:t>
            </a:r>
            <a:r>
              <a:rPr lang="hr-HR" baseline="0" dirty="0">
                <a:solidFill>
                  <a:schemeClr val="tx1"/>
                </a:solidFill>
              </a:rPr>
              <a:t> are </a:t>
            </a:r>
            <a:r>
              <a:rPr lang="hr-HR" baseline="0" dirty="0" err="1">
                <a:solidFill>
                  <a:schemeClr val="tx1"/>
                </a:solidFill>
              </a:rPr>
              <a:t>suitable</a:t>
            </a:r>
            <a:r>
              <a:rPr lang="hr-HR" baseline="0" dirty="0">
                <a:solidFill>
                  <a:schemeClr val="tx1"/>
                </a:solidFill>
              </a:rPr>
              <a:t> for IMS development?</a:t>
            </a:r>
            <a:endParaRPr lang="en-GB"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bar"/>
        <c:grouping val="clustered"/>
        <c:varyColors val="0"/>
        <c:ser>
          <c:idx val="0"/>
          <c:order val="0"/>
          <c:spPr>
            <a:solidFill>
              <a:schemeClr val="accent1"/>
            </a:solidFill>
            <a:ln w="19050">
              <a:noFill/>
            </a:ln>
            <a:effectLst/>
          </c:spPr>
          <c:invertIfNegative val="0"/>
          <c:dPt>
            <c:idx val="0"/>
            <c:invertIfNegative val="0"/>
            <c:bubble3D val="0"/>
            <c:spPr>
              <a:solidFill>
                <a:schemeClr val="accent2">
                  <a:lumMod val="40000"/>
                  <a:lumOff val="60000"/>
                </a:schemeClr>
              </a:solidFill>
              <a:ln w="19050">
                <a:noFill/>
              </a:ln>
              <a:effectLst/>
            </c:spPr>
            <c:extLst>
              <c:ext xmlns:c16="http://schemas.microsoft.com/office/drawing/2014/chart" uri="{C3380CC4-5D6E-409C-BE32-E72D297353CC}">
                <c16:uniqueId val="{00000001-55FB-4B28-A0B1-FC26CF4539AE}"/>
              </c:ext>
            </c:extLst>
          </c:dPt>
          <c:dPt>
            <c:idx val="1"/>
            <c:invertIfNegative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3-55FB-4B28-A0B1-FC26CF4539AE}"/>
              </c:ext>
            </c:extLst>
          </c:dPt>
          <c:dPt>
            <c:idx val="2"/>
            <c:invertIfNegative val="0"/>
            <c:bubble3D val="0"/>
            <c:spPr>
              <a:solidFill>
                <a:schemeClr val="accent4">
                  <a:lumMod val="40000"/>
                  <a:lumOff val="60000"/>
                </a:schemeClr>
              </a:solidFill>
              <a:ln w="19050">
                <a:noFill/>
              </a:ln>
              <a:effectLst/>
            </c:spPr>
            <c:extLst>
              <c:ext xmlns:c16="http://schemas.microsoft.com/office/drawing/2014/chart" uri="{C3380CC4-5D6E-409C-BE32-E72D297353CC}">
                <c16:uniqueId val="{00000005-55FB-4B28-A0B1-FC26CF4539AE}"/>
              </c:ext>
            </c:extLst>
          </c:dPt>
          <c:dPt>
            <c:idx val="3"/>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7-55FB-4B28-A0B1-FC26CF4539AE}"/>
              </c:ext>
            </c:extLst>
          </c:dPt>
          <c:dPt>
            <c:idx val="4"/>
            <c:invertIfNegative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9-55FB-4B28-A0B1-FC26CF4539A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'Ukupno '!$E$54:$E$58</c:f>
              <c:strCache>
                <c:ptCount val="5"/>
                <c:pt idx="0">
                  <c:v>cemeteries</c:v>
                </c:pt>
                <c:pt idx="1">
                  <c:v>vehicle tires</c:v>
                </c:pt>
                <c:pt idx="2">
                  <c:v>residential backyards </c:v>
                </c:pt>
                <c:pt idx="3">
                  <c:v>rivers</c:v>
                </c:pt>
                <c:pt idx="4">
                  <c:v>landfills</c:v>
                </c:pt>
              </c:strCache>
            </c:strRef>
          </c:cat>
          <c:val>
            <c:numRef>
              <c:f>'Ukupno '!$F$54:$F$58</c:f>
              <c:numCache>
                <c:formatCode>General</c:formatCode>
                <c:ptCount val="5"/>
                <c:pt idx="0">
                  <c:v>37</c:v>
                </c:pt>
                <c:pt idx="1">
                  <c:v>42</c:v>
                </c:pt>
                <c:pt idx="2">
                  <c:v>50</c:v>
                </c:pt>
                <c:pt idx="3">
                  <c:v>130</c:v>
                </c:pt>
                <c:pt idx="4">
                  <c:v>39</c:v>
                </c:pt>
              </c:numCache>
            </c:numRef>
          </c:val>
          <c:extLst>
            <c:ext xmlns:c16="http://schemas.microsoft.com/office/drawing/2014/chart" uri="{C3380CC4-5D6E-409C-BE32-E72D297353CC}">
              <c16:uniqueId val="{0000000A-55FB-4B28-A0B1-FC26CF4539AE}"/>
            </c:ext>
          </c:extLst>
        </c:ser>
        <c:dLbls>
          <c:showLegendKey val="0"/>
          <c:showVal val="0"/>
          <c:showCatName val="0"/>
          <c:showSerName val="0"/>
          <c:showPercent val="0"/>
          <c:showBubbleSize val="0"/>
        </c:dLbls>
        <c:gapWidth val="100"/>
        <c:axId val="512509376"/>
        <c:axId val="512502304"/>
      </c:barChart>
      <c:valAx>
        <c:axId val="5125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512509376"/>
        <c:crosses val="autoZero"/>
        <c:crossBetween val="between"/>
      </c:valAx>
      <c:catAx>
        <c:axId val="512509376"/>
        <c:scaling>
          <c:orientation val="minMax"/>
        </c:scaling>
        <c:delete val="1"/>
        <c:axPos val="l"/>
        <c:numFmt formatCode="General" sourceLinked="1"/>
        <c:majorTickMark val="out"/>
        <c:minorTickMark val="none"/>
        <c:tickLblPos val="nextTo"/>
        <c:crossAx val="5125023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dirty="0">
                <a:solidFill>
                  <a:schemeClr val="tx1"/>
                </a:solidFill>
              </a:rPr>
              <a:t>Are</a:t>
            </a:r>
            <a:r>
              <a:rPr lang="hr-HR" baseline="0" dirty="0">
                <a:solidFill>
                  <a:schemeClr val="tx1"/>
                </a:solidFill>
              </a:rPr>
              <a:t> </a:t>
            </a:r>
            <a:r>
              <a:rPr lang="hr-HR" baseline="0" dirty="0" err="1">
                <a:solidFill>
                  <a:schemeClr val="tx1"/>
                </a:solidFill>
              </a:rPr>
              <a:t>you</a:t>
            </a:r>
            <a:r>
              <a:rPr lang="hr-HR" baseline="0" dirty="0">
                <a:solidFill>
                  <a:schemeClr val="tx1"/>
                </a:solidFill>
              </a:rPr>
              <a:t> </a:t>
            </a:r>
            <a:r>
              <a:rPr lang="hr-HR" baseline="0" dirty="0" err="1">
                <a:solidFill>
                  <a:schemeClr val="tx1"/>
                </a:solidFill>
              </a:rPr>
              <a:t>informed</a:t>
            </a:r>
            <a:r>
              <a:rPr lang="hr-HR" baseline="0" dirty="0">
                <a:solidFill>
                  <a:schemeClr val="tx1"/>
                </a:solidFill>
              </a:rPr>
              <a:t> </a:t>
            </a:r>
            <a:r>
              <a:rPr lang="hr-HR" baseline="0" dirty="0" err="1">
                <a:solidFill>
                  <a:schemeClr val="tx1"/>
                </a:solidFill>
              </a:rPr>
              <a:t>about</a:t>
            </a:r>
            <a:r>
              <a:rPr lang="hr-HR" baseline="0" dirty="0">
                <a:solidFill>
                  <a:schemeClr val="tx1"/>
                </a:solidFill>
              </a:rPr>
              <a:t> </a:t>
            </a:r>
            <a:r>
              <a:rPr lang="hr-HR" baseline="0" dirty="0" err="1">
                <a:solidFill>
                  <a:schemeClr val="tx1"/>
                </a:solidFill>
              </a:rPr>
              <a:t>the</a:t>
            </a:r>
            <a:r>
              <a:rPr lang="hr-HR" baseline="0" dirty="0">
                <a:solidFill>
                  <a:schemeClr val="tx1"/>
                </a:solidFill>
              </a:rPr>
              <a:t> </a:t>
            </a:r>
            <a:r>
              <a:rPr lang="hr-HR" baseline="0" dirty="0" err="1">
                <a:solidFill>
                  <a:schemeClr val="tx1"/>
                </a:solidFill>
              </a:rPr>
              <a:t>implementation</a:t>
            </a:r>
            <a:r>
              <a:rPr lang="hr-HR" baseline="0" dirty="0">
                <a:solidFill>
                  <a:schemeClr val="tx1"/>
                </a:solidFill>
              </a:rPr>
              <a:t> </a:t>
            </a:r>
            <a:r>
              <a:rPr lang="hr-HR" baseline="0" dirty="0" err="1">
                <a:solidFill>
                  <a:schemeClr val="tx1"/>
                </a:solidFill>
              </a:rPr>
              <a:t>by</a:t>
            </a:r>
            <a:r>
              <a:rPr lang="hr-HR" baseline="0" dirty="0">
                <a:solidFill>
                  <a:schemeClr val="tx1"/>
                </a:solidFill>
              </a:rPr>
              <a:t> </a:t>
            </a:r>
            <a:r>
              <a:rPr lang="hr-HR" baseline="0" dirty="0" err="1">
                <a:solidFill>
                  <a:schemeClr val="tx1"/>
                </a:solidFill>
              </a:rPr>
              <a:t>the</a:t>
            </a:r>
            <a:r>
              <a:rPr lang="hr-HR" baseline="0" dirty="0">
                <a:solidFill>
                  <a:schemeClr val="tx1"/>
                </a:solidFill>
              </a:rPr>
              <a:t> </a:t>
            </a:r>
            <a:r>
              <a:rPr lang="hr-HR" baseline="0" dirty="0" err="1">
                <a:solidFill>
                  <a:schemeClr val="tx1"/>
                </a:solidFill>
              </a:rPr>
              <a:t>national</a:t>
            </a:r>
            <a:r>
              <a:rPr lang="hr-HR" baseline="0" dirty="0">
                <a:solidFill>
                  <a:schemeClr val="tx1"/>
                </a:solidFill>
              </a:rPr>
              <a:t> IMS monitoring program?</a:t>
            </a:r>
            <a:endParaRPr lang="en-GB"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ES"/>
        </a:p>
      </c:txPr>
    </c:title>
    <c:autoTitleDeleted val="0"/>
    <c:plotArea>
      <c:layout/>
      <c:pieChart>
        <c:varyColors val="1"/>
        <c:ser>
          <c:idx val="0"/>
          <c:order val="0"/>
          <c:spPr>
            <a:solidFill>
              <a:schemeClr val="accent1">
                <a:lumMod val="40000"/>
                <a:lumOff val="60000"/>
              </a:schemeClr>
            </a:solidFill>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74A5-402F-83B6-1750551F7FC8}"/>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74A5-402F-83B6-1750551F7FC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'Ukupno '!$D$87:$D$88</c:f>
              <c:strCache>
                <c:ptCount val="2"/>
                <c:pt idx="0">
                  <c:v>Yes </c:v>
                </c:pt>
                <c:pt idx="1">
                  <c:v>No</c:v>
                </c:pt>
              </c:strCache>
            </c:strRef>
          </c:cat>
          <c:val>
            <c:numRef>
              <c:f>'Ukupno '!$C$87:$C$88</c:f>
              <c:numCache>
                <c:formatCode>0</c:formatCode>
                <c:ptCount val="2"/>
                <c:pt idx="0">
                  <c:v>10.666666666666668</c:v>
                </c:pt>
                <c:pt idx="1">
                  <c:v>89.333333333333329</c:v>
                </c:pt>
              </c:numCache>
            </c:numRef>
          </c:val>
          <c:extLst>
            <c:ext xmlns:c16="http://schemas.microsoft.com/office/drawing/2014/chart" uri="{C3380CC4-5D6E-409C-BE32-E72D297353CC}">
              <c16:uniqueId val="{00000004-74A5-402F-83B6-1750551F7FC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dirty="0">
                <a:solidFill>
                  <a:schemeClr val="tx1"/>
                </a:solidFill>
              </a:rPr>
              <a:t>Do</a:t>
            </a:r>
            <a:r>
              <a:rPr lang="hr-HR" baseline="0" dirty="0">
                <a:solidFill>
                  <a:schemeClr val="tx1"/>
                </a:solidFill>
              </a:rPr>
              <a:t> </a:t>
            </a:r>
            <a:r>
              <a:rPr lang="hr-HR" baseline="0" dirty="0" err="1">
                <a:solidFill>
                  <a:schemeClr val="tx1"/>
                </a:solidFill>
              </a:rPr>
              <a:t>you</a:t>
            </a:r>
            <a:r>
              <a:rPr lang="hr-HR" baseline="0" dirty="0">
                <a:solidFill>
                  <a:schemeClr val="tx1"/>
                </a:solidFill>
              </a:rPr>
              <a:t> </a:t>
            </a:r>
            <a:r>
              <a:rPr lang="hr-HR" baseline="0" dirty="0" err="1">
                <a:solidFill>
                  <a:schemeClr val="tx1"/>
                </a:solidFill>
              </a:rPr>
              <a:t>think</a:t>
            </a:r>
            <a:r>
              <a:rPr lang="hr-HR" baseline="0" dirty="0">
                <a:solidFill>
                  <a:schemeClr val="tx1"/>
                </a:solidFill>
              </a:rPr>
              <a:t> </a:t>
            </a:r>
            <a:r>
              <a:rPr lang="hr-HR" baseline="0" dirty="0" err="1">
                <a:solidFill>
                  <a:schemeClr val="tx1"/>
                </a:solidFill>
              </a:rPr>
              <a:t>that</a:t>
            </a:r>
            <a:r>
              <a:rPr lang="hr-HR" baseline="0" dirty="0">
                <a:solidFill>
                  <a:schemeClr val="tx1"/>
                </a:solidFill>
              </a:rPr>
              <a:t> </a:t>
            </a:r>
            <a:r>
              <a:rPr lang="hr-HR" baseline="0" dirty="0" err="1">
                <a:solidFill>
                  <a:schemeClr val="tx1"/>
                </a:solidFill>
              </a:rPr>
              <a:t>residential</a:t>
            </a:r>
            <a:r>
              <a:rPr lang="hr-HR" baseline="0" dirty="0">
                <a:solidFill>
                  <a:schemeClr val="tx1"/>
                </a:solidFill>
              </a:rPr>
              <a:t> </a:t>
            </a:r>
            <a:r>
              <a:rPr lang="hr-HR" baseline="0" dirty="0" err="1">
                <a:solidFill>
                  <a:schemeClr val="tx1"/>
                </a:solidFill>
              </a:rPr>
              <a:t>backyards</a:t>
            </a:r>
            <a:r>
              <a:rPr lang="hr-HR" baseline="0" dirty="0">
                <a:solidFill>
                  <a:schemeClr val="tx1"/>
                </a:solidFill>
              </a:rPr>
              <a:t> are </a:t>
            </a:r>
            <a:r>
              <a:rPr lang="hr-HR" baseline="0" dirty="0" err="1">
                <a:solidFill>
                  <a:schemeClr val="tx1"/>
                </a:solidFill>
              </a:rPr>
              <a:t>places</a:t>
            </a:r>
            <a:r>
              <a:rPr lang="hr-HR" baseline="0" dirty="0">
                <a:solidFill>
                  <a:schemeClr val="tx1"/>
                </a:solidFill>
              </a:rPr>
              <a:t> </a:t>
            </a:r>
            <a:r>
              <a:rPr lang="hr-HR" baseline="0" dirty="0" err="1">
                <a:solidFill>
                  <a:schemeClr val="tx1"/>
                </a:solidFill>
              </a:rPr>
              <a:t>of</a:t>
            </a:r>
            <a:r>
              <a:rPr lang="hr-HR" baseline="0" dirty="0">
                <a:solidFill>
                  <a:schemeClr val="tx1"/>
                </a:solidFill>
              </a:rPr>
              <a:t> </a:t>
            </a:r>
            <a:r>
              <a:rPr lang="hr-HR" baseline="0" dirty="0" err="1">
                <a:solidFill>
                  <a:schemeClr val="tx1"/>
                </a:solidFill>
              </a:rPr>
              <a:t>great</a:t>
            </a:r>
            <a:r>
              <a:rPr lang="hr-HR" baseline="0" dirty="0">
                <a:solidFill>
                  <a:schemeClr val="tx1"/>
                </a:solidFill>
              </a:rPr>
              <a:t> </a:t>
            </a:r>
            <a:r>
              <a:rPr lang="hr-HR" baseline="0" dirty="0" err="1">
                <a:solidFill>
                  <a:schemeClr val="tx1"/>
                </a:solidFill>
              </a:rPr>
              <a:t>potential</a:t>
            </a:r>
            <a:r>
              <a:rPr lang="hr-HR" baseline="0" dirty="0">
                <a:solidFill>
                  <a:schemeClr val="tx1"/>
                </a:solidFill>
              </a:rPr>
              <a:t> for </a:t>
            </a:r>
            <a:r>
              <a:rPr lang="hr-HR" baseline="0" dirty="0" err="1">
                <a:solidFill>
                  <a:schemeClr val="tx1"/>
                </a:solidFill>
              </a:rPr>
              <a:t>the</a:t>
            </a:r>
            <a:r>
              <a:rPr lang="hr-HR" baseline="0" dirty="0">
                <a:solidFill>
                  <a:schemeClr val="tx1"/>
                </a:solidFill>
              </a:rPr>
              <a:t> development </a:t>
            </a:r>
            <a:r>
              <a:rPr lang="hr-HR" baseline="0" dirty="0" err="1">
                <a:solidFill>
                  <a:schemeClr val="tx1"/>
                </a:solidFill>
              </a:rPr>
              <a:t>of</a:t>
            </a:r>
            <a:r>
              <a:rPr lang="hr-HR" baseline="0" dirty="0">
                <a:solidFill>
                  <a:schemeClr val="tx1"/>
                </a:solidFill>
              </a:rPr>
              <a:t> IMS?</a:t>
            </a:r>
            <a:endParaRPr lang="en-GB" dirty="0">
              <a:solidFill>
                <a:schemeClr val="tx1"/>
              </a:solidFill>
            </a:endParaRPr>
          </a:p>
        </c:rich>
      </c:tx>
      <c:layout>
        <c:manualLayout>
          <c:xMode val="edge"/>
          <c:yMode val="edge"/>
          <c:x val="9.7331430710039482E-2"/>
          <c:y val="3.06290409130830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'Ukupno '!$C$111:$C$112</c:f>
              <c:strCache>
                <c:ptCount val="2"/>
                <c:pt idx="0">
                  <c:v>58</c:v>
                </c:pt>
                <c:pt idx="1">
                  <c:v>48</c:v>
                </c:pt>
              </c:strCache>
            </c:strRef>
          </c:tx>
          <c:spPr>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F9CC-4406-A0DE-4BBCFD9B35BB}"/>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F9CC-4406-A0DE-4BBCFD9B35BB}"/>
              </c:ext>
            </c:extLst>
          </c:dPt>
          <c:dLbls>
            <c:dLbl>
              <c:idx val="0"/>
              <c:layout/>
              <c:tx>
                <c:rich>
                  <a:bodyPr/>
                  <a:lstStyle/>
                  <a:p>
                    <a:r>
                      <a:rPr lang="en-US"/>
                      <a:t>52</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CC-4406-A0DE-4BBCFD9B35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'Ukupno '!$D$87:$D$88</c:f>
              <c:strCache>
                <c:ptCount val="2"/>
                <c:pt idx="0">
                  <c:v>Yes </c:v>
                </c:pt>
                <c:pt idx="1">
                  <c:v>No</c:v>
                </c:pt>
              </c:strCache>
            </c:strRef>
          </c:cat>
          <c:val>
            <c:numRef>
              <c:f>'Ukupno '!$C$111:$C$112</c:f>
              <c:numCache>
                <c:formatCode>General</c:formatCode>
                <c:ptCount val="2"/>
                <c:pt idx="0">
                  <c:v>58</c:v>
                </c:pt>
                <c:pt idx="1">
                  <c:v>48</c:v>
                </c:pt>
              </c:numCache>
            </c:numRef>
          </c:val>
          <c:extLst>
            <c:ext xmlns:c16="http://schemas.microsoft.com/office/drawing/2014/chart" uri="{C3380CC4-5D6E-409C-BE32-E72D297353CC}">
              <c16:uniqueId val="{00000004-F9CC-4406-A0DE-4BBCFD9B35B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dirty="0">
                <a:solidFill>
                  <a:schemeClr val="tx1"/>
                </a:solidFill>
              </a:rPr>
              <a:t>Do</a:t>
            </a:r>
            <a:r>
              <a:rPr lang="hr-HR" baseline="0" dirty="0">
                <a:solidFill>
                  <a:schemeClr val="tx1"/>
                </a:solidFill>
              </a:rPr>
              <a:t> </a:t>
            </a:r>
            <a:r>
              <a:rPr lang="hr-HR" baseline="0" dirty="0" err="1">
                <a:solidFill>
                  <a:schemeClr val="tx1"/>
                </a:solidFill>
              </a:rPr>
              <a:t>you</a:t>
            </a:r>
            <a:r>
              <a:rPr lang="hr-HR" baseline="0" dirty="0">
                <a:solidFill>
                  <a:schemeClr val="tx1"/>
                </a:solidFill>
              </a:rPr>
              <a:t> </a:t>
            </a:r>
            <a:r>
              <a:rPr lang="hr-HR" baseline="0" dirty="0" err="1">
                <a:solidFill>
                  <a:schemeClr val="tx1"/>
                </a:solidFill>
              </a:rPr>
              <a:t>think</a:t>
            </a:r>
            <a:r>
              <a:rPr lang="hr-HR" baseline="0" dirty="0">
                <a:solidFill>
                  <a:schemeClr val="tx1"/>
                </a:solidFill>
              </a:rPr>
              <a:t> </a:t>
            </a:r>
            <a:r>
              <a:rPr lang="hr-HR" baseline="0" dirty="0" err="1">
                <a:solidFill>
                  <a:schemeClr val="tx1"/>
                </a:solidFill>
              </a:rPr>
              <a:t>that</a:t>
            </a:r>
            <a:r>
              <a:rPr lang="hr-HR" baseline="0" dirty="0">
                <a:solidFill>
                  <a:schemeClr val="tx1"/>
                </a:solidFill>
              </a:rPr>
              <a:t> </a:t>
            </a:r>
            <a:r>
              <a:rPr lang="hr-HR" baseline="0" dirty="0" err="1">
                <a:solidFill>
                  <a:schemeClr val="tx1"/>
                </a:solidFill>
              </a:rPr>
              <a:t>residential</a:t>
            </a:r>
            <a:r>
              <a:rPr lang="hr-HR" baseline="0" dirty="0">
                <a:solidFill>
                  <a:schemeClr val="tx1"/>
                </a:solidFill>
              </a:rPr>
              <a:t> </a:t>
            </a:r>
            <a:r>
              <a:rPr lang="hr-HR" baseline="0" dirty="0" err="1">
                <a:solidFill>
                  <a:schemeClr val="tx1"/>
                </a:solidFill>
              </a:rPr>
              <a:t>backyards</a:t>
            </a:r>
            <a:r>
              <a:rPr lang="hr-HR" baseline="0" dirty="0">
                <a:solidFill>
                  <a:schemeClr val="tx1"/>
                </a:solidFill>
              </a:rPr>
              <a:t> </a:t>
            </a:r>
            <a:r>
              <a:rPr lang="hr-HR" baseline="0" dirty="0" err="1">
                <a:solidFill>
                  <a:schemeClr val="tx1"/>
                </a:solidFill>
              </a:rPr>
              <a:t>in</a:t>
            </a:r>
            <a:r>
              <a:rPr lang="hr-HR" baseline="0" dirty="0">
                <a:solidFill>
                  <a:schemeClr val="tx1"/>
                </a:solidFill>
              </a:rPr>
              <a:t> </a:t>
            </a:r>
            <a:r>
              <a:rPr lang="hr-HR" baseline="0" dirty="0" err="1">
                <a:solidFill>
                  <a:schemeClr val="tx1"/>
                </a:solidFill>
              </a:rPr>
              <a:t>your</a:t>
            </a:r>
            <a:r>
              <a:rPr lang="hr-HR" baseline="0" dirty="0">
                <a:solidFill>
                  <a:schemeClr val="tx1"/>
                </a:solidFill>
              </a:rPr>
              <a:t> place are </a:t>
            </a:r>
            <a:r>
              <a:rPr lang="hr-HR" baseline="0" dirty="0" err="1">
                <a:solidFill>
                  <a:schemeClr val="tx1"/>
                </a:solidFill>
              </a:rPr>
              <a:t>regularly</a:t>
            </a:r>
            <a:r>
              <a:rPr lang="hr-HR" baseline="0" dirty="0">
                <a:solidFill>
                  <a:schemeClr val="tx1"/>
                </a:solidFill>
              </a:rPr>
              <a:t> </a:t>
            </a:r>
            <a:r>
              <a:rPr lang="hr-HR" baseline="0" dirty="0" err="1">
                <a:solidFill>
                  <a:schemeClr val="tx1"/>
                </a:solidFill>
              </a:rPr>
              <a:t>maintained</a:t>
            </a:r>
            <a:r>
              <a:rPr lang="hr-HR" baseline="0" dirty="0">
                <a:solidFill>
                  <a:schemeClr val="tx1"/>
                </a:solidFill>
              </a:rPr>
              <a:t>?</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ES"/>
        </a:p>
      </c:txPr>
    </c:title>
    <c:autoTitleDeleted val="0"/>
    <c:plotArea>
      <c:layout/>
      <c:pieChart>
        <c:varyColors val="1"/>
        <c:ser>
          <c:idx val="0"/>
          <c:order val="0"/>
          <c:tx>
            <c:strRef>
              <c:f>'Ukupno '!$C$115</c:f>
              <c:strCache>
                <c:ptCount val="1"/>
                <c:pt idx="0">
                  <c:v>45</c:v>
                </c:pt>
              </c:strCache>
            </c:strRef>
          </c:tx>
          <c:spPr>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CA21-43D9-A5D5-8E329C2C8492}"/>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CA21-43D9-A5D5-8E329C2C849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'Ukupno '!$D$87:$D$88</c:f>
              <c:strCache>
                <c:ptCount val="2"/>
                <c:pt idx="0">
                  <c:v>Yes </c:v>
                </c:pt>
                <c:pt idx="1">
                  <c:v>No</c:v>
                </c:pt>
              </c:strCache>
            </c:strRef>
          </c:cat>
          <c:val>
            <c:numRef>
              <c:f>'Ukupno '!$C$115:$C$116</c:f>
              <c:numCache>
                <c:formatCode>0</c:formatCode>
                <c:ptCount val="2"/>
                <c:pt idx="0">
                  <c:v>44.7</c:v>
                </c:pt>
                <c:pt idx="1">
                  <c:v>55.3</c:v>
                </c:pt>
              </c:numCache>
            </c:numRef>
          </c:val>
          <c:extLst>
            <c:ext xmlns:c16="http://schemas.microsoft.com/office/drawing/2014/chart" uri="{C3380CC4-5D6E-409C-BE32-E72D297353CC}">
              <c16:uniqueId val="{00000004-CA21-43D9-A5D5-8E329C2C849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9E06A-474E-4702-901C-84AEB4B468DE}" type="doc">
      <dgm:prSet loTypeId="urn:microsoft.com/office/officeart/2005/8/layout/hProcess9" loCatId="process" qsTypeId="urn:microsoft.com/office/officeart/2005/8/quickstyle/simple1" qsCatId="simple" csTypeId="urn:microsoft.com/office/officeart/2005/8/colors/accent0_1" csCatId="mainScheme" phldr="1"/>
      <dgm:spPr/>
    </dgm:pt>
    <dgm:pt modelId="{750F85AD-76D9-4451-A11F-D0ECCD4E61CF}">
      <dgm:prSet phldrT="[Tekst]" custT="1"/>
      <dgm:spPr/>
      <dgm:t>
        <a:bodyPr/>
        <a:lstStyle/>
        <a:p>
          <a:pPr>
            <a:lnSpc>
              <a:spcPct val="100000"/>
            </a:lnSpc>
            <a:spcAft>
              <a:spcPts val="0"/>
            </a:spcAft>
          </a:pPr>
          <a:r>
            <a:rPr lang="hr-HR" sz="2000" b="1" spc="0" dirty="0">
              <a:solidFill>
                <a:srgbClr val="00B050"/>
              </a:solidFill>
            </a:rPr>
            <a:t>16/5 - 31/10</a:t>
          </a:r>
        </a:p>
        <a:p>
          <a:pPr>
            <a:lnSpc>
              <a:spcPct val="100000"/>
            </a:lnSpc>
            <a:spcAft>
              <a:spcPts val="0"/>
            </a:spcAft>
          </a:pPr>
          <a:r>
            <a:rPr lang="hr-HR" sz="2000" b="1" spc="0" dirty="0">
              <a:solidFill>
                <a:srgbClr val="00B050"/>
              </a:solidFill>
            </a:rPr>
            <a:t>2019 </a:t>
          </a:r>
        </a:p>
        <a:p>
          <a:pPr>
            <a:lnSpc>
              <a:spcPct val="100000"/>
            </a:lnSpc>
            <a:spcAft>
              <a:spcPts val="0"/>
            </a:spcAft>
          </a:pPr>
          <a:r>
            <a:rPr lang="hr-HR" sz="2000" b="1" spc="0" dirty="0">
              <a:solidFill>
                <a:srgbClr val="00B050"/>
              </a:solidFill>
            </a:rPr>
            <a:t>8 </a:t>
          </a:r>
          <a:r>
            <a:rPr lang="hr-HR" sz="2000" b="1" spc="0" dirty="0" err="1">
              <a:solidFill>
                <a:srgbClr val="00B050"/>
              </a:solidFill>
            </a:rPr>
            <a:t>locations</a:t>
          </a:r>
          <a:r>
            <a:rPr lang="hr-HR" sz="2000" b="1" spc="0" dirty="0">
              <a:solidFill>
                <a:srgbClr val="00B050"/>
              </a:solidFill>
            </a:rPr>
            <a:t>                                                                     </a:t>
          </a:r>
        </a:p>
      </dgm:t>
    </dgm:pt>
    <dgm:pt modelId="{DFC3CD07-40BE-40BE-888F-F12C7077EC56}" type="parTrans" cxnId="{74278246-0690-47E9-96AB-07BE2F33BE82}">
      <dgm:prSet/>
      <dgm:spPr/>
      <dgm:t>
        <a:bodyPr/>
        <a:lstStyle/>
        <a:p>
          <a:endParaRPr lang="hr-HR"/>
        </a:p>
      </dgm:t>
    </dgm:pt>
    <dgm:pt modelId="{B2C80606-052B-4F5A-A02B-39AF998AD4B9}" type="sibTrans" cxnId="{74278246-0690-47E9-96AB-07BE2F33BE82}">
      <dgm:prSet/>
      <dgm:spPr/>
      <dgm:t>
        <a:bodyPr/>
        <a:lstStyle/>
        <a:p>
          <a:endParaRPr lang="hr-HR"/>
        </a:p>
      </dgm:t>
    </dgm:pt>
    <dgm:pt modelId="{623DA634-626D-4370-96A5-ECB84C242D1C}">
      <dgm:prSet phldrT="[Tekst]" custT="1"/>
      <dgm:spPr/>
      <dgm:t>
        <a:bodyPr/>
        <a:lstStyle/>
        <a:p>
          <a:pPr>
            <a:lnSpc>
              <a:spcPct val="100000"/>
            </a:lnSpc>
            <a:spcAft>
              <a:spcPts val="0"/>
            </a:spcAft>
          </a:pPr>
          <a:r>
            <a:rPr lang="hr-HR" sz="2000" b="1" i="0" spc="0" dirty="0">
              <a:solidFill>
                <a:srgbClr val="0070C0"/>
              </a:solidFill>
            </a:rPr>
            <a:t>21/6 - 5/11</a:t>
          </a:r>
        </a:p>
        <a:p>
          <a:pPr>
            <a:lnSpc>
              <a:spcPct val="100000"/>
            </a:lnSpc>
            <a:spcAft>
              <a:spcPts val="0"/>
            </a:spcAft>
          </a:pPr>
          <a:r>
            <a:rPr lang="hr-HR" sz="2000" b="1" i="0" spc="0" dirty="0">
              <a:solidFill>
                <a:srgbClr val="0070C0"/>
              </a:solidFill>
            </a:rPr>
            <a:t>2020</a:t>
          </a:r>
        </a:p>
        <a:p>
          <a:pPr>
            <a:lnSpc>
              <a:spcPct val="100000"/>
            </a:lnSpc>
            <a:spcAft>
              <a:spcPts val="0"/>
            </a:spcAft>
          </a:pPr>
          <a:r>
            <a:rPr lang="hr-HR" sz="2000" b="1" i="0" spc="0" dirty="0">
              <a:solidFill>
                <a:srgbClr val="0070C0"/>
              </a:solidFill>
            </a:rPr>
            <a:t>7 </a:t>
          </a:r>
          <a:r>
            <a:rPr lang="hr-HR" sz="2000" b="1" i="0" spc="0" dirty="0" err="1">
              <a:solidFill>
                <a:srgbClr val="0070C0"/>
              </a:solidFill>
            </a:rPr>
            <a:t>locations</a:t>
          </a:r>
          <a:endParaRPr lang="hr-HR" sz="2000" b="1" i="0" spc="0" dirty="0">
            <a:solidFill>
              <a:srgbClr val="0070C0"/>
            </a:solidFill>
          </a:endParaRPr>
        </a:p>
      </dgm:t>
    </dgm:pt>
    <dgm:pt modelId="{105932E2-8D3A-4EA9-951C-8CD59CE0F498}" type="parTrans" cxnId="{1F831A8C-FC2F-4CD8-8228-EA734DA28C66}">
      <dgm:prSet/>
      <dgm:spPr/>
      <dgm:t>
        <a:bodyPr/>
        <a:lstStyle/>
        <a:p>
          <a:endParaRPr lang="hr-HR"/>
        </a:p>
      </dgm:t>
    </dgm:pt>
    <dgm:pt modelId="{1B8079C1-DFBF-44BC-8863-52DD179811BA}" type="sibTrans" cxnId="{1F831A8C-FC2F-4CD8-8228-EA734DA28C66}">
      <dgm:prSet/>
      <dgm:spPr/>
      <dgm:t>
        <a:bodyPr/>
        <a:lstStyle/>
        <a:p>
          <a:endParaRPr lang="hr-HR"/>
        </a:p>
      </dgm:t>
    </dgm:pt>
    <dgm:pt modelId="{3D04C34B-81D9-46BA-A97D-EF087B60A8F5}">
      <dgm:prSet phldrT="[Tekst]" custT="1"/>
      <dgm:spPr/>
      <dgm:t>
        <a:bodyPr/>
        <a:lstStyle/>
        <a:p>
          <a:pPr>
            <a:lnSpc>
              <a:spcPct val="100000"/>
            </a:lnSpc>
            <a:spcAft>
              <a:spcPts val="0"/>
            </a:spcAft>
          </a:pPr>
          <a:r>
            <a:rPr lang="hr-HR" sz="2000" b="1" spc="0" dirty="0">
              <a:solidFill>
                <a:srgbClr val="FFC000"/>
              </a:solidFill>
            </a:rPr>
            <a:t>18/5 - 30/11</a:t>
          </a:r>
        </a:p>
        <a:p>
          <a:pPr>
            <a:lnSpc>
              <a:spcPct val="100000"/>
            </a:lnSpc>
            <a:spcAft>
              <a:spcPts val="0"/>
            </a:spcAft>
          </a:pPr>
          <a:r>
            <a:rPr lang="hr-HR" sz="2000" b="1" spc="0" dirty="0">
              <a:solidFill>
                <a:srgbClr val="FFC000"/>
              </a:solidFill>
            </a:rPr>
            <a:t>2021</a:t>
          </a:r>
        </a:p>
        <a:p>
          <a:pPr>
            <a:lnSpc>
              <a:spcPct val="100000"/>
            </a:lnSpc>
            <a:spcAft>
              <a:spcPts val="0"/>
            </a:spcAft>
          </a:pPr>
          <a:r>
            <a:rPr lang="hr-HR" sz="2000" b="1" spc="0" dirty="0">
              <a:solidFill>
                <a:srgbClr val="FFC000"/>
              </a:solidFill>
            </a:rPr>
            <a:t>7 </a:t>
          </a:r>
          <a:r>
            <a:rPr lang="hr-HR" sz="2000" b="1" spc="0" dirty="0" err="1">
              <a:solidFill>
                <a:srgbClr val="FFC000"/>
              </a:solidFill>
            </a:rPr>
            <a:t>locations</a:t>
          </a:r>
          <a:endParaRPr lang="hr-HR" sz="2000" b="1" spc="0" dirty="0">
            <a:solidFill>
              <a:srgbClr val="FFC000"/>
            </a:solidFill>
          </a:endParaRPr>
        </a:p>
      </dgm:t>
    </dgm:pt>
    <dgm:pt modelId="{6913F92D-8DDB-4F93-BD20-38E1A4ACD962}" type="parTrans" cxnId="{A5F7507A-2877-46E0-8086-B4341B532991}">
      <dgm:prSet/>
      <dgm:spPr/>
      <dgm:t>
        <a:bodyPr/>
        <a:lstStyle/>
        <a:p>
          <a:endParaRPr lang="hr-HR"/>
        </a:p>
      </dgm:t>
    </dgm:pt>
    <dgm:pt modelId="{8211B9CB-3DBC-43B6-A129-A861394CD69F}" type="sibTrans" cxnId="{A5F7507A-2877-46E0-8086-B4341B532991}">
      <dgm:prSet/>
      <dgm:spPr/>
      <dgm:t>
        <a:bodyPr/>
        <a:lstStyle/>
        <a:p>
          <a:endParaRPr lang="hr-HR"/>
        </a:p>
      </dgm:t>
    </dgm:pt>
    <dgm:pt modelId="{6EFD4E12-200C-4832-9E09-6232295B5D95}">
      <dgm:prSet custT="1"/>
      <dgm:spPr/>
      <dgm:t>
        <a:bodyPr/>
        <a:lstStyle/>
        <a:p>
          <a:pPr>
            <a:lnSpc>
              <a:spcPct val="100000"/>
            </a:lnSpc>
            <a:spcAft>
              <a:spcPts val="0"/>
            </a:spcAft>
          </a:pPr>
          <a:r>
            <a:rPr lang="hr-HR" sz="2000" b="1" spc="0" dirty="0">
              <a:solidFill>
                <a:schemeClr val="accent2">
                  <a:lumMod val="75000"/>
                </a:schemeClr>
              </a:solidFill>
            </a:rPr>
            <a:t>15/6 - 8/11</a:t>
          </a:r>
        </a:p>
        <a:p>
          <a:pPr>
            <a:lnSpc>
              <a:spcPct val="100000"/>
            </a:lnSpc>
            <a:spcAft>
              <a:spcPts val="0"/>
            </a:spcAft>
          </a:pPr>
          <a:r>
            <a:rPr lang="hr-HR" sz="2000" b="1" spc="0" dirty="0">
              <a:solidFill>
                <a:schemeClr val="accent2">
                  <a:lumMod val="75000"/>
                </a:schemeClr>
              </a:solidFill>
            </a:rPr>
            <a:t>2017 </a:t>
          </a:r>
        </a:p>
        <a:p>
          <a:pPr>
            <a:lnSpc>
              <a:spcPct val="100000"/>
            </a:lnSpc>
            <a:spcAft>
              <a:spcPts val="0"/>
            </a:spcAft>
          </a:pPr>
          <a:r>
            <a:rPr lang="hr-HR" sz="2000" b="1" spc="0" dirty="0">
              <a:solidFill>
                <a:schemeClr val="accent2">
                  <a:lumMod val="75000"/>
                </a:schemeClr>
              </a:solidFill>
            </a:rPr>
            <a:t>6 </a:t>
          </a:r>
          <a:r>
            <a:rPr lang="hr-HR" sz="2000" b="1" spc="0" dirty="0" err="1">
              <a:solidFill>
                <a:schemeClr val="accent2">
                  <a:lumMod val="75000"/>
                </a:schemeClr>
              </a:solidFill>
            </a:rPr>
            <a:t>locations</a:t>
          </a:r>
          <a:endParaRPr lang="hr-HR" sz="2000" b="1" spc="0" dirty="0">
            <a:solidFill>
              <a:schemeClr val="accent2">
                <a:lumMod val="75000"/>
              </a:schemeClr>
            </a:solidFill>
          </a:endParaRPr>
        </a:p>
      </dgm:t>
    </dgm:pt>
    <dgm:pt modelId="{7813C493-CF40-45B5-9D2E-33E5363BE676}" type="parTrans" cxnId="{A501D6E2-AB30-4F9B-ACE6-31B77F4F5269}">
      <dgm:prSet/>
      <dgm:spPr/>
      <dgm:t>
        <a:bodyPr/>
        <a:lstStyle/>
        <a:p>
          <a:endParaRPr lang="hr-HR"/>
        </a:p>
      </dgm:t>
    </dgm:pt>
    <dgm:pt modelId="{E737BC7C-08C3-4400-B817-4448967AB3FE}" type="sibTrans" cxnId="{A501D6E2-AB30-4F9B-ACE6-31B77F4F5269}">
      <dgm:prSet/>
      <dgm:spPr/>
      <dgm:t>
        <a:bodyPr/>
        <a:lstStyle/>
        <a:p>
          <a:endParaRPr lang="hr-HR"/>
        </a:p>
      </dgm:t>
    </dgm:pt>
    <dgm:pt modelId="{9E30CB6B-0D27-47D2-9EBE-71D7DF568F68}">
      <dgm:prSet custT="1"/>
      <dgm:spPr/>
      <dgm:t>
        <a:bodyPr/>
        <a:lstStyle/>
        <a:p>
          <a:pPr>
            <a:lnSpc>
              <a:spcPct val="100000"/>
            </a:lnSpc>
            <a:spcAft>
              <a:spcPts val="0"/>
            </a:spcAft>
          </a:pPr>
          <a:r>
            <a:rPr lang="hr-HR" sz="2000" b="1" spc="0" dirty="0">
              <a:solidFill>
                <a:srgbClr val="FF0000"/>
              </a:solidFill>
            </a:rPr>
            <a:t>14/6 - 14/11</a:t>
          </a:r>
        </a:p>
        <a:p>
          <a:pPr>
            <a:lnSpc>
              <a:spcPct val="100000"/>
            </a:lnSpc>
            <a:spcAft>
              <a:spcPts val="0"/>
            </a:spcAft>
          </a:pPr>
          <a:r>
            <a:rPr lang="hr-HR" sz="2000" b="1" spc="0" dirty="0">
              <a:solidFill>
                <a:srgbClr val="FF0000"/>
              </a:solidFill>
            </a:rPr>
            <a:t>2018</a:t>
          </a:r>
        </a:p>
        <a:p>
          <a:pPr>
            <a:lnSpc>
              <a:spcPct val="100000"/>
            </a:lnSpc>
            <a:spcAft>
              <a:spcPts val="0"/>
            </a:spcAft>
          </a:pPr>
          <a:r>
            <a:rPr lang="hr-HR" sz="2000" b="1" spc="0" dirty="0">
              <a:solidFill>
                <a:srgbClr val="FF0000"/>
              </a:solidFill>
            </a:rPr>
            <a:t>8 </a:t>
          </a:r>
          <a:r>
            <a:rPr lang="hr-HR" sz="2000" b="1" spc="0" dirty="0" err="1">
              <a:solidFill>
                <a:srgbClr val="FF0000"/>
              </a:solidFill>
            </a:rPr>
            <a:t>locations</a:t>
          </a:r>
          <a:endParaRPr lang="hr-HR" sz="2000" b="1" spc="0" dirty="0">
            <a:solidFill>
              <a:srgbClr val="FF0000"/>
            </a:solidFill>
          </a:endParaRPr>
        </a:p>
      </dgm:t>
    </dgm:pt>
    <dgm:pt modelId="{6894EDD5-4B1D-46C7-8421-106326D7F27F}" type="parTrans" cxnId="{CC6ABB27-0ABF-427D-B811-1A4BC7277EC3}">
      <dgm:prSet/>
      <dgm:spPr/>
      <dgm:t>
        <a:bodyPr/>
        <a:lstStyle/>
        <a:p>
          <a:endParaRPr lang="hr-HR"/>
        </a:p>
      </dgm:t>
    </dgm:pt>
    <dgm:pt modelId="{71ADEB23-F728-474B-8D72-C4BD2274DDA8}" type="sibTrans" cxnId="{CC6ABB27-0ABF-427D-B811-1A4BC7277EC3}">
      <dgm:prSet/>
      <dgm:spPr/>
      <dgm:t>
        <a:bodyPr/>
        <a:lstStyle/>
        <a:p>
          <a:endParaRPr lang="hr-HR"/>
        </a:p>
      </dgm:t>
    </dgm:pt>
    <dgm:pt modelId="{BD030C10-D6E0-4A94-96D8-4CA3F7CF46A4}" type="pres">
      <dgm:prSet presAssocID="{BE39E06A-474E-4702-901C-84AEB4B468DE}" presName="CompostProcess" presStyleCnt="0">
        <dgm:presLayoutVars>
          <dgm:dir/>
          <dgm:resizeHandles val="exact"/>
        </dgm:presLayoutVars>
      </dgm:prSet>
      <dgm:spPr/>
    </dgm:pt>
    <dgm:pt modelId="{95965E65-8975-462A-8FEC-A132D8EB1EA3}" type="pres">
      <dgm:prSet presAssocID="{BE39E06A-474E-4702-901C-84AEB4B468DE}" presName="arrow" presStyleLbl="bgShp" presStyleIdx="0" presStyleCnt="1" custScaleX="117647" custLinFactNeighborX="0" custLinFactNeighborY="2211"/>
      <dgm:spPr/>
    </dgm:pt>
    <dgm:pt modelId="{653B44B9-E7CF-482D-B585-51B3EE039527}" type="pres">
      <dgm:prSet presAssocID="{BE39E06A-474E-4702-901C-84AEB4B468DE}" presName="linearProcess" presStyleCnt="0"/>
      <dgm:spPr/>
    </dgm:pt>
    <dgm:pt modelId="{A2F83D94-71CE-491C-8B00-62B779F418CD}" type="pres">
      <dgm:prSet presAssocID="{6EFD4E12-200C-4832-9E09-6232295B5D95}" presName="textNode" presStyleLbl="node1" presStyleIdx="0" presStyleCnt="5" custLinFactNeighborX="74358" custLinFactNeighborY="408">
        <dgm:presLayoutVars>
          <dgm:bulletEnabled val="1"/>
        </dgm:presLayoutVars>
      </dgm:prSet>
      <dgm:spPr/>
      <dgm:t>
        <a:bodyPr/>
        <a:lstStyle/>
        <a:p>
          <a:endParaRPr lang="ca-ES"/>
        </a:p>
      </dgm:t>
    </dgm:pt>
    <dgm:pt modelId="{03D117A1-4A22-4EBC-B028-920E033B4B88}" type="pres">
      <dgm:prSet presAssocID="{E737BC7C-08C3-4400-B817-4448967AB3FE}" presName="sibTrans" presStyleCnt="0"/>
      <dgm:spPr/>
    </dgm:pt>
    <dgm:pt modelId="{5FA1DC86-8385-43D7-BF85-86B14F9C1997}" type="pres">
      <dgm:prSet presAssocID="{9E30CB6B-0D27-47D2-9EBE-71D7DF568F68}" presName="textNode" presStyleLbl="node1" presStyleIdx="1" presStyleCnt="5" custLinFactNeighborX="9790" custLinFactNeighborY="-232">
        <dgm:presLayoutVars>
          <dgm:bulletEnabled val="1"/>
        </dgm:presLayoutVars>
      </dgm:prSet>
      <dgm:spPr/>
      <dgm:t>
        <a:bodyPr/>
        <a:lstStyle/>
        <a:p>
          <a:endParaRPr lang="ca-ES"/>
        </a:p>
      </dgm:t>
    </dgm:pt>
    <dgm:pt modelId="{E6170BED-DE38-417F-AAA2-01ECFB65545F}" type="pres">
      <dgm:prSet presAssocID="{71ADEB23-F728-474B-8D72-C4BD2274DDA8}" presName="sibTrans" presStyleCnt="0"/>
      <dgm:spPr/>
    </dgm:pt>
    <dgm:pt modelId="{2B8B2FC7-6A77-4F8D-98EB-E7FCCF0A7C1B}" type="pres">
      <dgm:prSet presAssocID="{750F85AD-76D9-4451-A11F-D0ECCD4E61CF}" presName="textNode" presStyleLbl="node1" presStyleIdx="2" presStyleCnt="5" custLinFactNeighborX="-57111" custLinFactNeighborY="-232">
        <dgm:presLayoutVars>
          <dgm:bulletEnabled val="1"/>
        </dgm:presLayoutVars>
      </dgm:prSet>
      <dgm:spPr/>
      <dgm:t>
        <a:bodyPr/>
        <a:lstStyle/>
        <a:p>
          <a:endParaRPr lang="ca-ES"/>
        </a:p>
      </dgm:t>
    </dgm:pt>
    <dgm:pt modelId="{3A2C6FB6-2375-4ABF-91AF-24E782C24680}" type="pres">
      <dgm:prSet presAssocID="{B2C80606-052B-4F5A-A02B-39AF998AD4B9}" presName="sibTrans" presStyleCnt="0"/>
      <dgm:spPr/>
    </dgm:pt>
    <dgm:pt modelId="{B49B6CEB-B375-499A-A486-25C704DA1783}" type="pres">
      <dgm:prSet presAssocID="{623DA634-626D-4370-96A5-ECB84C242D1C}" presName="textNode" presStyleLbl="node1" presStyleIdx="3" presStyleCnt="5" custLinFactX="-3865" custLinFactNeighborX="-100000" custLinFactNeighborY="-1094">
        <dgm:presLayoutVars>
          <dgm:bulletEnabled val="1"/>
        </dgm:presLayoutVars>
      </dgm:prSet>
      <dgm:spPr/>
      <dgm:t>
        <a:bodyPr/>
        <a:lstStyle/>
        <a:p>
          <a:endParaRPr lang="ca-ES"/>
        </a:p>
      </dgm:t>
    </dgm:pt>
    <dgm:pt modelId="{58F4F325-B77D-4CCD-86BB-2DC8B7B80F32}" type="pres">
      <dgm:prSet presAssocID="{1B8079C1-DFBF-44BC-8863-52DD179811BA}" presName="sibTrans" presStyleCnt="0"/>
      <dgm:spPr/>
    </dgm:pt>
    <dgm:pt modelId="{47F8D190-297C-44D7-8EC5-8736EA4F05D7}" type="pres">
      <dgm:prSet presAssocID="{3D04C34B-81D9-46BA-A97D-EF087B60A8F5}" presName="textNode" presStyleLbl="node1" presStyleIdx="4" presStyleCnt="5" custLinFactX="-14913" custLinFactNeighborX="-100000" custLinFactNeighborY="-1656">
        <dgm:presLayoutVars>
          <dgm:bulletEnabled val="1"/>
        </dgm:presLayoutVars>
      </dgm:prSet>
      <dgm:spPr/>
      <dgm:t>
        <a:bodyPr/>
        <a:lstStyle/>
        <a:p>
          <a:endParaRPr lang="ca-ES"/>
        </a:p>
      </dgm:t>
    </dgm:pt>
  </dgm:ptLst>
  <dgm:cxnLst>
    <dgm:cxn modelId="{CC6ABB27-0ABF-427D-B811-1A4BC7277EC3}" srcId="{BE39E06A-474E-4702-901C-84AEB4B468DE}" destId="{9E30CB6B-0D27-47D2-9EBE-71D7DF568F68}" srcOrd="1" destOrd="0" parTransId="{6894EDD5-4B1D-46C7-8421-106326D7F27F}" sibTransId="{71ADEB23-F728-474B-8D72-C4BD2274DDA8}"/>
    <dgm:cxn modelId="{A86E17B9-2E81-49AF-8215-48399D5F081E}" type="presOf" srcId="{623DA634-626D-4370-96A5-ECB84C242D1C}" destId="{B49B6CEB-B375-499A-A486-25C704DA1783}" srcOrd="0" destOrd="0" presId="urn:microsoft.com/office/officeart/2005/8/layout/hProcess9"/>
    <dgm:cxn modelId="{430800D5-0135-4EAE-8CBA-6C27E9EE59E0}" type="presOf" srcId="{6EFD4E12-200C-4832-9E09-6232295B5D95}" destId="{A2F83D94-71CE-491C-8B00-62B779F418CD}" srcOrd="0" destOrd="0" presId="urn:microsoft.com/office/officeart/2005/8/layout/hProcess9"/>
    <dgm:cxn modelId="{4AC2982C-806C-47C2-8729-D6A0B57A9D20}" type="presOf" srcId="{750F85AD-76D9-4451-A11F-D0ECCD4E61CF}" destId="{2B8B2FC7-6A77-4F8D-98EB-E7FCCF0A7C1B}" srcOrd="0" destOrd="0" presId="urn:microsoft.com/office/officeart/2005/8/layout/hProcess9"/>
    <dgm:cxn modelId="{A5F7507A-2877-46E0-8086-B4341B532991}" srcId="{BE39E06A-474E-4702-901C-84AEB4B468DE}" destId="{3D04C34B-81D9-46BA-A97D-EF087B60A8F5}" srcOrd="4" destOrd="0" parTransId="{6913F92D-8DDB-4F93-BD20-38E1A4ACD962}" sibTransId="{8211B9CB-3DBC-43B6-A129-A861394CD69F}"/>
    <dgm:cxn modelId="{1F831A8C-FC2F-4CD8-8228-EA734DA28C66}" srcId="{BE39E06A-474E-4702-901C-84AEB4B468DE}" destId="{623DA634-626D-4370-96A5-ECB84C242D1C}" srcOrd="3" destOrd="0" parTransId="{105932E2-8D3A-4EA9-951C-8CD59CE0F498}" sibTransId="{1B8079C1-DFBF-44BC-8863-52DD179811BA}"/>
    <dgm:cxn modelId="{74278246-0690-47E9-96AB-07BE2F33BE82}" srcId="{BE39E06A-474E-4702-901C-84AEB4B468DE}" destId="{750F85AD-76D9-4451-A11F-D0ECCD4E61CF}" srcOrd="2" destOrd="0" parTransId="{DFC3CD07-40BE-40BE-888F-F12C7077EC56}" sibTransId="{B2C80606-052B-4F5A-A02B-39AF998AD4B9}"/>
    <dgm:cxn modelId="{CC23046E-07C5-4097-89DC-63A043B6A6B4}" type="presOf" srcId="{BE39E06A-474E-4702-901C-84AEB4B468DE}" destId="{BD030C10-D6E0-4A94-96D8-4CA3F7CF46A4}" srcOrd="0" destOrd="0" presId="urn:microsoft.com/office/officeart/2005/8/layout/hProcess9"/>
    <dgm:cxn modelId="{A501D6E2-AB30-4F9B-ACE6-31B77F4F5269}" srcId="{BE39E06A-474E-4702-901C-84AEB4B468DE}" destId="{6EFD4E12-200C-4832-9E09-6232295B5D95}" srcOrd="0" destOrd="0" parTransId="{7813C493-CF40-45B5-9D2E-33E5363BE676}" sibTransId="{E737BC7C-08C3-4400-B817-4448967AB3FE}"/>
    <dgm:cxn modelId="{0CF8D4A7-29F0-4184-B6C1-1F48526AD426}" type="presOf" srcId="{3D04C34B-81D9-46BA-A97D-EF087B60A8F5}" destId="{47F8D190-297C-44D7-8EC5-8736EA4F05D7}" srcOrd="0" destOrd="0" presId="urn:microsoft.com/office/officeart/2005/8/layout/hProcess9"/>
    <dgm:cxn modelId="{2EFFFB14-1A1C-4921-A784-A40915177690}" type="presOf" srcId="{9E30CB6B-0D27-47D2-9EBE-71D7DF568F68}" destId="{5FA1DC86-8385-43D7-BF85-86B14F9C1997}" srcOrd="0" destOrd="0" presId="urn:microsoft.com/office/officeart/2005/8/layout/hProcess9"/>
    <dgm:cxn modelId="{A72119D6-4435-467B-8053-C75EB51904BA}" type="presParOf" srcId="{BD030C10-D6E0-4A94-96D8-4CA3F7CF46A4}" destId="{95965E65-8975-462A-8FEC-A132D8EB1EA3}" srcOrd="0" destOrd="0" presId="urn:microsoft.com/office/officeart/2005/8/layout/hProcess9"/>
    <dgm:cxn modelId="{7314BBC3-AF25-415C-AEAF-8F26F21853F7}" type="presParOf" srcId="{BD030C10-D6E0-4A94-96D8-4CA3F7CF46A4}" destId="{653B44B9-E7CF-482D-B585-51B3EE039527}" srcOrd="1" destOrd="0" presId="urn:microsoft.com/office/officeart/2005/8/layout/hProcess9"/>
    <dgm:cxn modelId="{6B543E92-0B0D-4E77-A89F-DE44227E0B01}" type="presParOf" srcId="{653B44B9-E7CF-482D-B585-51B3EE039527}" destId="{A2F83D94-71CE-491C-8B00-62B779F418CD}" srcOrd="0" destOrd="0" presId="urn:microsoft.com/office/officeart/2005/8/layout/hProcess9"/>
    <dgm:cxn modelId="{224BB4E4-EDD0-46C8-8858-09CB4BE4595B}" type="presParOf" srcId="{653B44B9-E7CF-482D-B585-51B3EE039527}" destId="{03D117A1-4A22-4EBC-B028-920E033B4B88}" srcOrd="1" destOrd="0" presId="urn:microsoft.com/office/officeart/2005/8/layout/hProcess9"/>
    <dgm:cxn modelId="{48AA47DD-AE36-4BB3-8841-2BED776FAE30}" type="presParOf" srcId="{653B44B9-E7CF-482D-B585-51B3EE039527}" destId="{5FA1DC86-8385-43D7-BF85-86B14F9C1997}" srcOrd="2" destOrd="0" presId="urn:microsoft.com/office/officeart/2005/8/layout/hProcess9"/>
    <dgm:cxn modelId="{39250D05-2C65-49F0-BF7F-FE0F2A9E552C}" type="presParOf" srcId="{653B44B9-E7CF-482D-B585-51B3EE039527}" destId="{E6170BED-DE38-417F-AAA2-01ECFB65545F}" srcOrd="3" destOrd="0" presId="urn:microsoft.com/office/officeart/2005/8/layout/hProcess9"/>
    <dgm:cxn modelId="{64C6C278-C2E0-482C-9ABF-0429CD544432}" type="presParOf" srcId="{653B44B9-E7CF-482D-B585-51B3EE039527}" destId="{2B8B2FC7-6A77-4F8D-98EB-E7FCCF0A7C1B}" srcOrd="4" destOrd="0" presId="urn:microsoft.com/office/officeart/2005/8/layout/hProcess9"/>
    <dgm:cxn modelId="{09FB14A4-95CF-40CE-B389-2A3B6A62A0EC}" type="presParOf" srcId="{653B44B9-E7CF-482D-B585-51B3EE039527}" destId="{3A2C6FB6-2375-4ABF-91AF-24E782C24680}" srcOrd="5" destOrd="0" presId="urn:microsoft.com/office/officeart/2005/8/layout/hProcess9"/>
    <dgm:cxn modelId="{19FBD953-77D5-488A-9ABA-9F9D0A48AA1B}" type="presParOf" srcId="{653B44B9-E7CF-482D-B585-51B3EE039527}" destId="{B49B6CEB-B375-499A-A486-25C704DA1783}" srcOrd="6" destOrd="0" presId="urn:microsoft.com/office/officeart/2005/8/layout/hProcess9"/>
    <dgm:cxn modelId="{09F56D98-B214-4355-9B2C-32A9FE04DFAA}" type="presParOf" srcId="{653B44B9-E7CF-482D-B585-51B3EE039527}" destId="{58F4F325-B77D-4CCD-86BB-2DC8B7B80F32}" srcOrd="7" destOrd="0" presId="urn:microsoft.com/office/officeart/2005/8/layout/hProcess9"/>
    <dgm:cxn modelId="{925E460E-DB43-40C0-B52F-3F5314564F57}" type="presParOf" srcId="{653B44B9-E7CF-482D-B585-51B3EE039527}" destId="{47F8D190-297C-44D7-8EC5-8736EA4F05D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5E65-8975-462A-8FEC-A132D8EB1EA3}">
      <dsp:nvSpPr>
        <dsp:cNvPr id="0" name=""/>
        <dsp:cNvSpPr/>
      </dsp:nvSpPr>
      <dsp:spPr>
        <a:xfrm>
          <a:off x="3" y="0"/>
          <a:ext cx="13378954" cy="218138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83D94-71CE-491C-8B00-62B779F418CD}">
      <dsp:nvSpPr>
        <dsp:cNvPr id="0" name=""/>
        <dsp:cNvSpPr/>
      </dsp:nvSpPr>
      <dsp:spPr>
        <a:xfrm>
          <a:off x="296346" y="657976"/>
          <a:ext cx="2359609" cy="87255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hr-HR" sz="2000" b="1" kern="1200" spc="0" dirty="0">
              <a:solidFill>
                <a:schemeClr val="accent2">
                  <a:lumMod val="75000"/>
                </a:schemeClr>
              </a:solidFill>
            </a:rPr>
            <a:t>15/6 - 8/11</a:t>
          </a:r>
        </a:p>
        <a:p>
          <a:pPr lvl="0" algn="ctr" defTabSz="889000">
            <a:lnSpc>
              <a:spcPct val="100000"/>
            </a:lnSpc>
            <a:spcBef>
              <a:spcPct val="0"/>
            </a:spcBef>
            <a:spcAft>
              <a:spcPts val="0"/>
            </a:spcAft>
          </a:pPr>
          <a:r>
            <a:rPr lang="hr-HR" sz="2000" b="1" kern="1200" spc="0" dirty="0">
              <a:solidFill>
                <a:schemeClr val="accent2">
                  <a:lumMod val="75000"/>
                </a:schemeClr>
              </a:solidFill>
            </a:rPr>
            <a:t>2017 </a:t>
          </a:r>
        </a:p>
        <a:p>
          <a:pPr lvl="0" algn="ctr" defTabSz="889000">
            <a:lnSpc>
              <a:spcPct val="100000"/>
            </a:lnSpc>
            <a:spcBef>
              <a:spcPct val="0"/>
            </a:spcBef>
            <a:spcAft>
              <a:spcPts val="0"/>
            </a:spcAft>
          </a:pPr>
          <a:r>
            <a:rPr lang="hr-HR" sz="2000" b="1" kern="1200" spc="0" dirty="0">
              <a:solidFill>
                <a:schemeClr val="accent2">
                  <a:lumMod val="75000"/>
                </a:schemeClr>
              </a:solidFill>
            </a:rPr>
            <a:t>6 </a:t>
          </a:r>
          <a:r>
            <a:rPr lang="hr-HR" sz="2000" b="1" kern="1200" spc="0" dirty="0" err="1">
              <a:solidFill>
                <a:schemeClr val="accent2">
                  <a:lumMod val="75000"/>
                </a:schemeClr>
              </a:solidFill>
            </a:rPr>
            <a:t>locations</a:t>
          </a:r>
          <a:endParaRPr lang="hr-HR" sz="2000" b="1" kern="1200" spc="0" dirty="0">
            <a:solidFill>
              <a:schemeClr val="accent2">
                <a:lumMod val="75000"/>
              </a:schemeClr>
            </a:solidFill>
          </a:endParaRPr>
        </a:p>
      </dsp:txBody>
      <dsp:txXfrm>
        <a:off x="338941" y="700571"/>
        <a:ext cx="2274419" cy="787365"/>
      </dsp:txXfrm>
    </dsp:sp>
    <dsp:sp modelId="{5FA1DC86-8385-43D7-BF85-86B14F9C1997}">
      <dsp:nvSpPr>
        <dsp:cNvPr id="0" name=""/>
        <dsp:cNvSpPr/>
      </dsp:nvSpPr>
      <dsp:spPr>
        <a:xfrm>
          <a:off x="2795298" y="652392"/>
          <a:ext cx="2359609" cy="87255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hr-HR" sz="2000" b="1" kern="1200" spc="0" dirty="0">
              <a:solidFill>
                <a:srgbClr val="FF0000"/>
              </a:solidFill>
            </a:rPr>
            <a:t>14/6 - 14/11</a:t>
          </a:r>
        </a:p>
        <a:p>
          <a:pPr lvl="0" algn="ctr" defTabSz="889000">
            <a:lnSpc>
              <a:spcPct val="100000"/>
            </a:lnSpc>
            <a:spcBef>
              <a:spcPct val="0"/>
            </a:spcBef>
            <a:spcAft>
              <a:spcPts val="0"/>
            </a:spcAft>
          </a:pPr>
          <a:r>
            <a:rPr lang="hr-HR" sz="2000" b="1" kern="1200" spc="0" dirty="0">
              <a:solidFill>
                <a:srgbClr val="FF0000"/>
              </a:solidFill>
            </a:rPr>
            <a:t>2018</a:t>
          </a:r>
        </a:p>
        <a:p>
          <a:pPr lvl="0" algn="ctr" defTabSz="889000">
            <a:lnSpc>
              <a:spcPct val="100000"/>
            </a:lnSpc>
            <a:spcBef>
              <a:spcPct val="0"/>
            </a:spcBef>
            <a:spcAft>
              <a:spcPts val="0"/>
            </a:spcAft>
          </a:pPr>
          <a:r>
            <a:rPr lang="hr-HR" sz="2000" b="1" kern="1200" spc="0" dirty="0">
              <a:solidFill>
                <a:srgbClr val="FF0000"/>
              </a:solidFill>
            </a:rPr>
            <a:t>8 </a:t>
          </a:r>
          <a:r>
            <a:rPr lang="hr-HR" sz="2000" b="1" kern="1200" spc="0" dirty="0" err="1">
              <a:solidFill>
                <a:srgbClr val="FF0000"/>
              </a:solidFill>
            </a:rPr>
            <a:t>locations</a:t>
          </a:r>
          <a:endParaRPr lang="hr-HR" sz="2000" b="1" kern="1200" spc="0" dirty="0">
            <a:solidFill>
              <a:srgbClr val="FF0000"/>
            </a:solidFill>
          </a:endParaRPr>
        </a:p>
      </dsp:txBody>
      <dsp:txXfrm>
        <a:off x="2837893" y="694987"/>
        <a:ext cx="2274419" cy="787365"/>
      </dsp:txXfrm>
    </dsp:sp>
    <dsp:sp modelId="{2B8B2FC7-6A77-4F8D-98EB-E7FCCF0A7C1B}">
      <dsp:nvSpPr>
        <dsp:cNvPr id="0" name=""/>
        <dsp:cNvSpPr/>
      </dsp:nvSpPr>
      <dsp:spPr>
        <a:xfrm>
          <a:off x="5285076" y="652392"/>
          <a:ext cx="2359609" cy="87255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hr-HR" sz="2000" b="1" kern="1200" spc="0" dirty="0">
              <a:solidFill>
                <a:srgbClr val="00B050"/>
              </a:solidFill>
            </a:rPr>
            <a:t>16/5 - 31/10</a:t>
          </a:r>
        </a:p>
        <a:p>
          <a:pPr lvl="0" algn="ctr" defTabSz="889000">
            <a:lnSpc>
              <a:spcPct val="100000"/>
            </a:lnSpc>
            <a:spcBef>
              <a:spcPct val="0"/>
            </a:spcBef>
            <a:spcAft>
              <a:spcPts val="0"/>
            </a:spcAft>
          </a:pPr>
          <a:r>
            <a:rPr lang="hr-HR" sz="2000" b="1" kern="1200" spc="0" dirty="0">
              <a:solidFill>
                <a:srgbClr val="00B050"/>
              </a:solidFill>
            </a:rPr>
            <a:t>2019 </a:t>
          </a:r>
        </a:p>
        <a:p>
          <a:pPr lvl="0" algn="ctr" defTabSz="889000">
            <a:lnSpc>
              <a:spcPct val="100000"/>
            </a:lnSpc>
            <a:spcBef>
              <a:spcPct val="0"/>
            </a:spcBef>
            <a:spcAft>
              <a:spcPts val="0"/>
            </a:spcAft>
          </a:pPr>
          <a:r>
            <a:rPr lang="hr-HR" sz="2000" b="1" kern="1200" spc="0" dirty="0">
              <a:solidFill>
                <a:srgbClr val="00B050"/>
              </a:solidFill>
            </a:rPr>
            <a:t>8 </a:t>
          </a:r>
          <a:r>
            <a:rPr lang="hr-HR" sz="2000" b="1" kern="1200" spc="0" dirty="0" err="1">
              <a:solidFill>
                <a:srgbClr val="00B050"/>
              </a:solidFill>
            </a:rPr>
            <a:t>locations</a:t>
          </a:r>
          <a:r>
            <a:rPr lang="hr-HR" sz="2000" b="1" kern="1200" spc="0" dirty="0">
              <a:solidFill>
                <a:srgbClr val="00B050"/>
              </a:solidFill>
            </a:rPr>
            <a:t>                                                                     </a:t>
          </a:r>
        </a:p>
      </dsp:txBody>
      <dsp:txXfrm>
        <a:off x="5327671" y="694987"/>
        <a:ext cx="2274419" cy="787365"/>
      </dsp:txXfrm>
    </dsp:sp>
    <dsp:sp modelId="{B49B6CEB-B375-499A-A486-25C704DA1783}">
      <dsp:nvSpPr>
        <dsp:cNvPr id="0" name=""/>
        <dsp:cNvSpPr/>
      </dsp:nvSpPr>
      <dsp:spPr>
        <a:xfrm>
          <a:off x="7778086" y="644870"/>
          <a:ext cx="2359609" cy="87255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hr-HR" sz="2000" b="1" i="0" kern="1200" spc="0" dirty="0">
              <a:solidFill>
                <a:srgbClr val="0070C0"/>
              </a:solidFill>
            </a:rPr>
            <a:t>21/6 - 5/11</a:t>
          </a:r>
        </a:p>
        <a:p>
          <a:pPr lvl="0" algn="ctr" defTabSz="889000">
            <a:lnSpc>
              <a:spcPct val="100000"/>
            </a:lnSpc>
            <a:spcBef>
              <a:spcPct val="0"/>
            </a:spcBef>
            <a:spcAft>
              <a:spcPts val="0"/>
            </a:spcAft>
          </a:pPr>
          <a:r>
            <a:rPr lang="hr-HR" sz="2000" b="1" i="0" kern="1200" spc="0" dirty="0">
              <a:solidFill>
                <a:srgbClr val="0070C0"/>
              </a:solidFill>
            </a:rPr>
            <a:t>2020</a:t>
          </a:r>
        </a:p>
        <a:p>
          <a:pPr lvl="0" algn="ctr" defTabSz="889000">
            <a:lnSpc>
              <a:spcPct val="100000"/>
            </a:lnSpc>
            <a:spcBef>
              <a:spcPct val="0"/>
            </a:spcBef>
            <a:spcAft>
              <a:spcPts val="0"/>
            </a:spcAft>
          </a:pPr>
          <a:r>
            <a:rPr lang="hr-HR" sz="2000" b="1" i="0" kern="1200" spc="0" dirty="0">
              <a:solidFill>
                <a:srgbClr val="0070C0"/>
              </a:solidFill>
            </a:rPr>
            <a:t>7 </a:t>
          </a:r>
          <a:r>
            <a:rPr lang="hr-HR" sz="2000" b="1" i="0" kern="1200" spc="0" dirty="0" err="1">
              <a:solidFill>
                <a:srgbClr val="0070C0"/>
              </a:solidFill>
            </a:rPr>
            <a:t>locations</a:t>
          </a:r>
          <a:endParaRPr lang="hr-HR" sz="2000" b="1" i="0" kern="1200" spc="0" dirty="0">
            <a:solidFill>
              <a:srgbClr val="0070C0"/>
            </a:solidFill>
          </a:endParaRPr>
        </a:p>
      </dsp:txBody>
      <dsp:txXfrm>
        <a:off x="7820681" y="687465"/>
        <a:ext cx="2274419" cy="787365"/>
      </dsp:txXfrm>
    </dsp:sp>
    <dsp:sp modelId="{47F8D190-297C-44D7-8EC5-8736EA4F05D7}">
      <dsp:nvSpPr>
        <dsp:cNvPr id="0" name=""/>
        <dsp:cNvSpPr/>
      </dsp:nvSpPr>
      <dsp:spPr>
        <a:xfrm>
          <a:off x="10270274" y="639966"/>
          <a:ext cx="2359609" cy="87255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hr-HR" sz="2000" b="1" kern="1200" spc="0" dirty="0">
              <a:solidFill>
                <a:srgbClr val="FFC000"/>
              </a:solidFill>
            </a:rPr>
            <a:t>18/5 - 30/11</a:t>
          </a:r>
        </a:p>
        <a:p>
          <a:pPr lvl="0" algn="ctr" defTabSz="889000">
            <a:lnSpc>
              <a:spcPct val="100000"/>
            </a:lnSpc>
            <a:spcBef>
              <a:spcPct val="0"/>
            </a:spcBef>
            <a:spcAft>
              <a:spcPts val="0"/>
            </a:spcAft>
          </a:pPr>
          <a:r>
            <a:rPr lang="hr-HR" sz="2000" b="1" kern="1200" spc="0" dirty="0">
              <a:solidFill>
                <a:srgbClr val="FFC000"/>
              </a:solidFill>
            </a:rPr>
            <a:t>2021</a:t>
          </a:r>
        </a:p>
        <a:p>
          <a:pPr lvl="0" algn="ctr" defTabSz="889000">
            <a:lnSpc>
              <a:spcPct val="100000"/>
            </a:lnSpc>
            <a:spcBef>
              <a:spcPct val="0"/>
            </a:spcBef>
            <a:spcAft>
              <a:spcPts val="0"/>
            </a:spcAft>
          </a:pPr>
          <a:r>
            <a:rPr lang="hr-HR" sz="2000" b="1" kern="1200" spc="0" dirty="0">
              <a:solidFill>
                <a:srgbClr val="FFC000"/>
              </a:solidFill>
            </a:rPr>
            <a:t>7 </a:t>
          </a:r>
          <a:r>
            <a:rPr lang="hr-HR" sz="2000" b="1" kern="1200" spc="0" dirty="0" err="1">
              <a:solidFill>
                <a:srgbClr val="FFC000"/>
              </a:solidFill>
            </a:rPr>
            <a:t>locations</a:t>
          </a:r>
          <a:endParaRPr lang="hr-HR" sz="2000" b="1" kern="1200" spc="0" dirty="0">
            <a:solidFill>
              <a:srgbClr val="FFC000"/>
            </a:solidFill>
          </a:endParaRPr>
        </a:p>
      </dsp:txBody>
      <dsp:txXfrm>
        <a:off x="10312869" y="682561"/>
        <a:ext cx="2274419" cy="7873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0.94073</cdr:x>
      <cdr:y>0.89831</cdr:y>
    </cdr:from>
    <cdr:to>
      <cdr:x>0.99018</cdr:x>
      <cdr:y>0.99256</cdr:y>
    </cdr:to>
    <cdr:sp macro="" textlink="">
      <cdr:nvSpPr>
        <cdr:cNvPr id="2" name="TekstniOkvir 1">
          <a:extLst xmlns:a="http://schemas.openxmlformats.org/drawingml/2006/main">
            <a:ext uri="{FF2B5EF4-FFF2-40B4-BE49-F238E27FC236}">
              <a16:creationId xmlns:a16="http://schemas.microsoft.com/office/drawing/2014/main" id="{04A99DB3-B0E1-B1BC-FBEB-32DC3554528B}"/>
            </a:ext>
          </a:extLst>
        </cdr:cNvPr>
        <cdr:cNvSpPr txBox="1"/>
      </cdr:nvSpPr>
      <cdr:spPr>
        <a:xfrm xmlns:a="http://schemas.openxmlformats.org/drawingml/2006/main">
          <a:off x="4326843" y="3270449"/>
          <a:ext cx="227442" cy="343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r-HR" sz="2000" b="1" dirty="0">
              <a:solidFill>
                <a:schemeClr val="tx1"/>
              </a:solidFill>
            </a:rPr>
            <a:t>A</a:t>
          </a:r>
        </a:p>
      </cdr:txBody>
    </cdr:sp>
  </cdr:relSizeAnchor>
</c:userShapes>
</file>

<file path=ppt/drawings/drawing2.xml><?xml version="1.0" encoding="utf-8"?>
<c:userShapes xmlns:c="http://schemas.openxmlformats.org/drawingml/2006/chart">
  <cdr:relSizeAnchor xmlns:cdr="http://schemas.openxmlformats.org/drawingml/2006/chartDrawing">
    <cdr:from>
      <cdr:x>0.94269</cdr:x>
      <cdr:y>0.89708</cdr:y>
    </cdr:from>
    <cdr:to>
      <cdr:x>0.99214</cdr:x>
      <cdr:y>0.99133</cdr:y>
    </cdr:to>
    <cdr:sp macro="" textlink="">
      <cdr:nvSpPr>
        <cdr:cNvPr id="2" name="TekstniOkvir 1">
          <a:extLst xmlns:a="http://schemas.openxmlformats.org/drawingml/2006/main">
            <a:ext uri="{FF2B5EF4-FFF2-40B4-BE49-F238E27FC236}">
              <a16:creationId xmlns:a16="http://schemas.microsoft.com/office/drawing/2014/main" id="{C7A72F93-0C3D-40D0-FABF-F160131816B8}"/>
            </a:ext>
          </a:extLst>
        </cdr:cNvPr>
        <cdr:cNvSpPr txBox="1"/>
      </cdr:nvSpPr>
      <cdr:spPr>
        <a:xfrm xmlns:a="http://schemas.openxmlformats.org/drawingml/2006/main">
          <a:off x="4337112" y="3265978"/>
          <a:ext cx="227510" cy="343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000" b="1" dirty="0">
              <a:solidFill>
                <a:schemeClr val="tx1"/>
              </a:solidFill>
            </a:rPr>
            <a:t>B1</a:t>
          </a:r>
        </a:p>
      </cdr:txBody>
    </cdr:sp>
  </cdr:relSizeAnchor>
</c:userShapes>
</file>

<file path=ppt/drawings/drawing3.xml><?xml version="1.0" encoding="utf-8"?>
<c:userShapes xmlns:c="http://schemas.openxmlformats.org/drawingml/2006/chart">
  <cdr:relSizeAnchor xmlns:cdr="http://schemas.openxmlformats.org/drawingml/2006/chartDrawing">
    <cdr:from>
      <cdr:x>0.93712</cdr:x>
      <cdr:y>0.89754</cdr:y>
    </cdr:from>
    <cdr:to>
      <cdr:x>0.99794</cdr:x>
      <cdr:y>1</cdr:y>
    </cdr:to>
    <cdr:sp macro="" textlink="">
      <cdr:nvSpPr>
        <cdr:cNvPr id="2" name="TekstniOkvir 1">
          <a:extLst xmlns:a="http://schemas.openxmlformats.org/drawingml/2006/main">
            <a:ext uri="{FF2B5EF4-FFF2-40B4-BE49-F238E27FC236}">
              <a16:creationId xmlns:a16="http://schemas.microsoft.com/office/drawing/2014/main" id="{CE8E0304-DF56-398A-4E40-D14D5784C9DA}"/>
            </a:ext>
          </a:extLst>
        </cdr:cNvPr>
        <cdr:cNvSpPr txBox="1"/>
      </cdr:nvSpPr>
      <cdr:spPr>
        <a:xfrm xmlns:a="http://schemas.openxmlformats.org/drawingml/2006/main">
          <a:off x="4311492" y="3267661"/>
          <a:ext cx="279821" cy="3730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000" b="1" dirty="0">
              <a:solidFill>
                <a:schemeClr val="tx1"/>
              </a:solidFill>
            </a:rPr>
            <a:t>C</a:t>
          </a:r>
        </a:p>
      </cdr:txBody>
    </cdr:sp>
  </cdr:relSizeAnchor>
</c:userShapes>
</file>

<file path=ppt/drawings/drawing4.xml><?xml version="1.0" encoding="utf-8"?>
<c:userShapes xmlns:c="http://schemas.openxmlformats.org/drawingml/2006/chart">
  <cdr:relSizeAnchor xmlns:cdr="http://schemas.openxmlformats.org/drawingml/2006/chartDrawing">
    <cdr:from>
      <cdr:x>0.94063</cdr:x>
      <cdr:y>0.89825</cdr:y>
    </cdr:from>
    <cdr:to>
      <cdr:x>0.99204</cdr:x>
      <cdr:y>0.99284</cdr:y>
    </cdr:to>
    <cdr:sp macro="" textlink="">
      <cdr:nvSpPr>
        <cdr:cNvPr id="2" name="TekstniOkvir 1">
          <a:extLst xmlns:a="http://schemas.openxmlformats.org/drawingml/2006/main">
            <a:ext uri="{FF2B5EF4-FFF2-40B4-BE49-F238E27FC236}">
              <a16:creationId xmlns:a16="http://schemas.microsoft.com/office/drawing/2014/main" id="{CE8E0304-DF56-398A-4E40-D14D5784C9DA}"/>
            </a:ext>
          </a:extLst>
        </cdr:cNvPr>
        <cdr:cNvSpPr txBox="1"/>
      </cdr:nvSpPr>
      <cdr:spPr>
        <a:xfrm xmlns:a="http://schemas.openxmlformats.org/drawingml/2006/main">
          <a:off x="4326361" y="3269266"/>
          <a:ext cx="236457" cy="344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000" b="1" dirty="0">
              <a:solidFill>
                <a:schemeClr val="tx1"/>
              </a:solidFill>
            </a:rPr>
            <a:t>D</a:t>
          </a:r>
        </a:p>
      </cdr:txBody>
    </cdr:sp>
  </cdr:relSizeAnchor>
</c:userShapes>
</file>

<file path=ppt/drawings/drawing5.xml><?xml version="1.0" encoding="utf-8"?>
<c:userShapes xmlns:c="http://schemas.openxmlformats.org/drawingml/2006/chart">
  <cdr:relSizeAnchor xmlns:cdr="http://schemas.openxmlformats.org/drawingml/2006/chartDrawing">
    <cdr:from>
      <cdr:x>0.94554</cdr:x>
      <cdr:y>0.89829</cdr:y>
    </cdr:from>
    <cdr:to>
      <cdr:x>0.995</cdr:x>
      <cdr:y>0.99254</cdr:y>
    </cdr:to>
    <cdr:sp macro="" textlink="">
      <cdr:nvSpPr>
        <cdr:cNvPr id="2" name="TekstniOkvir 1">
          <a:extLst xmlns:a="http://schemas.openxmlformats.org/drawingml/2006/main">
            <a:ext uri="{FF2B5EF4-FFF2-40B4-BE49-F238E27FC236}">
              <a16:creationId xmlns:a16="http://schemas.microsoft.com/office/drawing/2014/main" id="{CE8E0304-DF56-398A-4E40-D14D5784C9DA}"/>
            </a:ext>
          </a:extLst>
        </cdr:cNvPr>
        <cdr:cNvSpPr txBox="1"/>
      </cdr:nvSpPr>
      <cdr:spPr>
        <a:xfrm xmlns:a="http://schemas.openxmlformats.org/drawingml/2006/main">
          <a:off x="4350245" y="3270385"/>
          <a:ext cx="227555" cy="343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000" b="1" dirty="0">
              <a:solidFill>
                <a:schemeClr val="tx1"/>
              </a:solidFill>
            </a:rPr>
            <a:t>E</a:t>
          </a:r>
        </a:p>
      </cdr:txBody>
    </cdr:sp>
  </cdr:relSizeAnchor>
</c:userShapes>
</file>

<file path=ppt/drawings/drawing6.xml><?xml version="1.0" encoding="utf-8"?>
<c:userShapes xmlns:c="http://schemas.openxmlformats.org/drawingml/2006/chart">
  <cdr:relSizeAnchor xmlns:cdr="http://schemas.openxmlformats.org/drawingml/2006/chartDrawing">
    <cdr:from>
      <cdr:x>0.94564</cdr:x>
      <cdr:y>0.89797</cdr:y>
    </cdr:from>
    <cdr:to>
      <cdr:x>0.9951</cdr:x>
      <cdr:y>0.9929</cdr:y>
    </cdr:to>
    <cdr:sp macro="" textlink="">
      <cdr:nvSpPr>
        <cdr:cNvPr id="2" name="TekstniOkvir 1">
          <a:extLst xmlns:a="http://schemas.openxmlformats.org/drawingml/2006/main">
            <a:ext uri="{FF2B5EF4-FFF2-40B4-BE49-F238E27FC236}">
              <a16:creationId xmlns:a16="http://schemas.microsoft.com/office/drawing/2014/main" id="{CE8E0304-DF56-398A-4E40-D14D5784C9DA}"/>
            </a:ext>
          </a:extLst>
        </cdr:cNvPr>
        <cdr:cNvSpPr txBox="1"/>
      </cdr:nvSpPr>
      <cdr:spPr>
        <a:xfrm xmlns:a="http://schemas.openxmlformats.org/drawingml/2006/main">
          <a:off x="4350224" y="3269220"/>
          <a:ext cx="227530" cy="3456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000" b="1" dirty="0">
              <a:solidFill>
                <a:schemeClr val="tx1"/>
              </a:solidFill>
            </a:rPr>
            <a:t>F</a:t>
          </a:r>
        </a:p>
      </cdr:txBody>
    </cdr:sp>
  </cdr:relSizeAnchor>
</c:userShapes>
</file>

<file path=ppt/drawings/drawing7.xml><?xml version="1.0" encoding="utf-8"?>
<c:userShapes xmlns:c="http://schemas.openxmlformats.org/drawingml/2006/chart">
  <cdr:relSizeAnchor xmlns:cdr="http://schemas.openxmlformats.org/drawingml/2006/chartDrawing">
    <cdr:from>
      <cdr:x>0.94224</cdr:x>
      <cdr:y>0.89719</cdr:y>
    </cdr:from>
    <cdr:to>
      <cdr:x>0.9917</cdr:x>
      <cdr:y>0.99149</cdr:y>
    </cdr:to>
    <cdr:sp macro="" textlink="">
      <cdr:nvSpPr>
        <cdr:cNvPr id="2" name="TekstniOkvir 1">
          <a:extLst xmlns:a="http://schemas.openxmlformats.org/drawingml/2006/main">
            <a:ext uri="{FF2B5EF4-FFF2-40B4-BE49-F238E27FC236}">
              <a16:creationId xmlns:a16="http://schemas.microsoft.com/office/drawing/2014/main" id="{CE8E0304-DF56-398A-4E40-D14D5784C9DA}"/>
            </a:ext>
          </a:extLst>
        </cdr:cNvPr>
        <cdr:cNvSpPr txBox="1"/>
      </cdr:nvSpPr>
      <cdr:spPr>
        <a:xfrm xmlns:a="http://schemas.openxmlformats.org/drawingml/2006/main">
          <a:off x="4335068" y="3266375"/>
          <a:ext cx="227555" cy="3433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000" b="1" dirty="0">
              <a:solidFill>
                <a:schemeClr val="tx1"/>
              </a:solidFill>
            </a:rPr>
            <a:t>G</a:t>
          </a:r>
        </a:p>
      </cdr:txBody>
    </cdr:sp>
  </cdr:relSizeAnchor>
</c:userShapes>
</file>

<file path=ppt/drawings/drawing8.xml><?xml version="1.0" encoding="utf-8"?>
<c:userShapes xmlns:c="http://schemas.openxmlformats.org/drawingml/2006/chart">
  <cdr:relSizeAnchor xmlns:cdr="http://schemas.openxmlformats.org/drawingml/2006/chartDrawing">
    <cdr:from>
      <cdr:x>0.94197</cdr:x>
      <cdr:y>0.89777</cdr:y>
    </cdr:from>
    <cdr:to>
      <cdr:x>0.99338</cdr:x>
      <cdr:y>0.99175</cdr:y>
    </cdr:to>
    <cdr:sp macro="" textlink="">
      <cdr:nvSpPr>
        <cdr:cNvPr id="2" name="TekstniOkvir 1">
          <a:extLst xmlns:a="http://schemas.openxmlformats.org/drawingml/2006/main">
            <a:ext uri="{FF2B5EF4-FFF2-40B4-BE49-F238E27FC236}">
              <a16:creationId xmlns:a16="http://schemas.microsoft.com/office/drawing/2014/main" id="{CE8E0304-DF56-398A-4E40-D14D5784C9DA}"/>
            </a:ext>
          </a:extLst>
        </cdr:cNvPr>
        <cdr:cNvSpPr txBox="1"/>
      </cdr:nvSpPr>
      <cdr:spPr>
        <a:xfrm xmlns:a="http://schemas.openxmlformats.org/drawingml/2006/main">
          <a:off x="4332519" y="3267531"/>
          <a:ext cx="236457" cy="342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000" b="1" dirty="0">
              <a:solidFill>
                <a:schemeClr val="tx1"/>
              </a:solidFill>
            </a:rPr>
            <a:t>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84E75-7A06-494C-8B64-DEBB9FB4D4E5}" type="datetimeFigureOut">
              <a:rPr lang="hr-HR" smtClean="0"/>
              <a:t>13.6.2022.</a:t>
            </a:fld>
            <a:endParaRPr lang="hr-HR"/>
          </a:p>
        </p:txBody>
      </p:sp>
      <p:sp>
        <p:nvSpPr>
          <p:cNvPr id="4" name="Rezervirano mjesto slike slajd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742BF-D200-4BD0-93D2-17601E7AF1DA}" type="slidenum">
              <a:rPr lang="hr-HR" smtClean="0"/>
              <a:t>‹#›</a:t>
            </a:fld>
            <a:endParaRPr lang="hr-HR"/>
          </a:p>
        </p:txBody>
      </p:sp>
    </p:spTree>
    <p:extLst>
      <p:ext uri="{BB962C8B-B14F-4D97-AF65-F5344CB8AC3E}">
        <p14:creationId xmlns:p14="http://schemas.microsoft.com/office/powerpoint/2010/main" val="300878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019742BF-D200-4BD0-93D2-17601E7AF1DA}" type="slidenum">
              <a:rPr lang="hr-HR" smtClean="0"/>
              <a:t>1</a:t>
            </a:fld>
            <a:endParaRPr lang="hr-HR"/>
          </a:p>
        </p:txBody>
      </p:sp>
    </p:spTree>
    <p:extLst>
      <p:ext uri="{BB962C8B-B14F-4D97-AF65-F5344CB8AC3E}">
        <p14:creationId xmlns:p14="http://schemas.microsoft.com/office/powerpoint/2010/main" val="322962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9E7793-8FFB-5BD5-198C-C54DBA5CACC6}"/>
              </a:ext>
            </a:extLst>
          </p:cNvPr>
          <p:cNvSpPr>
            <a:spLocks noGrp="1"/>
          </p:cNvSpPr>
          <p:nvPr>
            <p:ph type="ctrTitle"/>
          </p:nvPr>
        </p:nvSpPr>
        <p:spPr>
          <a:xfrm>
            <a:off x="3784402" y="7005156"/>
            <a:ext cx="22706410" cy="14902051"/>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2B0ADB5-8B72-1C7B-6332-3E8E750584CE}"/>
              </a:ext>
            </a:extLst>
          </p:cNvPr>
          <p:cNvSpPr>
            <a:spLocks noGrp="1"/>
          </p:cNvSpPr>
          <p:nvPr>
            <p:ph type="subTitle" idx="1"/>
          </p:nvPr>
        </p:nvSpPr>
        <p:spPr>
          <a:xfrm>
            <a:off x="3784402" y="22481887"/>
            <a:ext cx="22706410" cy="1033433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D99A02B1-F450-B748-133B-2A3332E07530}"/>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5" name="Rezervirano mjesto podnožja 4">
            <a:extLst>
              <a:ext uri="{FF2B5EF4-FFF2-40B4-BE49-F238E27FC236}">
                <a16:creationId xmlns:a16="http://schemas.microsoft.com/office/drawing/2014/main" id="{2FAFE829-BBDE-D813-C023-8A4A6ECDF71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E46064D-F17D-AC47-BEE3-72F46220DE16}"/>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12983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F0AD3D-5465-62BD-E2D7-13D96FB10458}"/>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02BF6377-557D-28D1-DE7F-3C4542F2D501}"/>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379EAE6-3E08-90B5-0E5F-B9514B30E1FF}"/>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5" name="Rezervirano mjesto podnožja 4">
            <a:extLst>
              <a:ext uri="{FF2B5EF4-FFF2-40B4-BE49-F238E27FC236}">
                <a16:creationId xmlns:a16="http://schemas.microsoft.com/office/drawing/2014/main" id="{7318D82E-FBCC-3526-757F-D63C44A0438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CAB9A7A-BA49-A409-8C57-ECD4432BE945}"/>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357827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03FB67DA-63C7-70E6-ED74-E9A0BF1AE02B}"/>
              </a:ext>
            </a:extLst>
          </p:cNvPr>
          <p:cNvSpPr>
            <a:spLocks noGrp="1"/>
          </p:cNvSpPr>
          <p:nvPr>
            <p:ph type="title" orient="vert"/>
          </p:nvPr>
        </p:nvSpPr>
        <p:spPr>
          <a:xfrm>
            <a:off x="21665699" y="2278904"/>
            <a:ext cx="6528093" cy="36274211"/>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C1E505E3-58CC-165C-3131-AE7E9A0F646C}"/>
              </a:ext>
            </a:extLst>
          </p:cNvPr>
          <p:cNvSpPr>
            <a:spLocks noGrp="1"/>
          </p:cNvSpPr>
          <p:nvPr>
            <p:ph type="body" orient="vert" idx="1"/>
          </p:nvPr>
        </p:nvSpPr>
        <p:spPr>
          <a:xfrm>
            <a:off x="2081421" y="2278904"/>
            <a:ext cx="19205838" cy="36274211"/>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1C928042-DCAA-9297-C200-B23B4A0AE1AE}"/>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5" name="Rezervirano mjesto podnožja 4">
            <a:extLst>
              <a:ext uri="{FF2B5EF4-FFF2-40B4-BE49-F238E27FC236}">
                <a16:creationId xmlns:a16="http://schemas.microsoft.com/office/drawing/2014/main" id="{3B5838A0-5953-34AD-BC4D-649D2C4C389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BB38B08-D36D-E626-0946-385FA782E229}"/>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140240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45F635-6D90-3E0A-02C3-7672FD5A8A5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9507F852-D57B-1431-BF93-4B7A3B57E671}"/>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D901983-0E00-81AE-C7DD-A0F0FAF94D30}"/>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5" name="Rezervirano mjesto podnožja 4">
            <a:extLst>
              <a:ext uri="{FF2B5EF4-FFF2-40B4-BE49-F238E27FC236}">
                <a16:creationId xmlns:a16="http://schemas.microsoft.com/office/drawing/2014/main" id="{19B166D4-35AE-AF72-400D-CAA1893D137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2A0A8DF-5673-55D0-90CC-F7CB73BAB14C}"/>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145389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875127-0416-0D9A-7D5B-3E6076E7DD3D}"/>
              </a:ext>
            </a:extLst>
          </p:cNvPr>
          <p:cNvSpPr>
            <a:spLocks noGrp="1"/>
          </p:cNvSpPr>
          <p:nvPr>
            <p:ph type="title"/>
          </p:nvPr>
        </p:nvSpPr>
        <p:spPr>
          <a:xfrm>
            <a:off x="2065653" y="10671222"/>
            <a:ext cx="26112371" cy="17805173"/>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F7781C2C-3DE8-E046-FD6D-C03AA691CACB}"/>
              </a:ext>
            </a:extLst>
          </p:cNvPr>
          <p:cNvSpPr>
            <a:spLocks noGrp="1"/>
          </p:cNvSpPr>
          <p:nvPr>
            <p:ph type="body" idx="1"/>
          </p:nvPr>
        </p:nvSpPr>
        <p:spPr>
          <a:xfrm>
            <a:off x="2065653" y="28644839"/>
            <a:ext cx="26112371" cy="936332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E6AF2BB9-24FC-407B-A684-EEE5052BAE76}"/>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5" name="Rezervirano mjesto podnožja 4">
            <a:extLst>
              <a:ext uri="{FF2B5EF4-FFF2-40B4-BE49-F238E27FC236}">
                <a16:creationId xmlns:a16="http://schemas.microsoft.com/office/drawing/2014/main" id="{ABCFCDF5-37A8-FB8B-301A-21024025379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D91E1E4-37A2-2518-0E57-22A754E79808}"/>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287470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E4851F-ACBA-C6FB-B780-1D92CF2E6A6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72E0845-008F-D1C4-0499-1E2E42D02E99}"/>
              </a:ext>
            </a:extLst>
          </p:cNvPr>
          <p:cNvSpPr>
            <a:spLocks noGrp="1"/>
          </p:cNvSpPr>
          <p:nvPr>
            <p:ph sz="half" idx="1"/>
          </p:nvPr>
        </p:nvSpPr>
        <p:spPr>
          <a:xfrm>
            <a:off x="2081421" y="11394520"/>
            <a:ext cx="12866966" cy="27158594"/>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9494E016-E43E-1FBC-AE5F-A215E4C26069}"/>
              </a:ext>
            </a:extLst>
          </p:cNvPr>
          <p:cNvSpPr>
            <a:spLocks noGrp="1"/>
          </p:cNvSpPr>
          <p:nvPr>
            <p:ph sz="half" idx="2"/>
          </p:nvPr>
        </p:nvSpPr>
        <p:spPr>
          <a:xfrm>
            <a:off x="15326826" y="11394520"/>
            <a:ext cx="12866966" cy="27158594"/>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EF5A0867-3C32-5645-4653-B716DCB43F2B}"/>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6" name="Rezervirano mjesto podnožja 5">
            <a:extLst>
              <a:ext uri="{FF2B5EF4-FFF2-40B4-BE49-F238E27FC236}">
                <a16:creationId xmlns:a16="http://schemas.microsoft.com/office/drawing/2014/main" id="{D7B115F0-E2A7-5F9A-3CD7-3876838E6E5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35BD0B4-EB1D-2FC1-6A1B-ADE2D7656131}"/>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270864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110CE1-8065-1CBE-8D47-7383D24D37B4}"/>
              </a:ext>
            </a:extLst>
          </p:cNvPr>
          <p:cNvSpPr>
            <a:spLocks noGrp="1"/>
          </p:cNvSpPr>
          <p:nvPr>
            <p:ph type="title"/>
          </p:nvPr>
        </p:nvSpPr>
        <p:spPr>
          <a:xfrm>
            <a:off x="2085364" y="2278907"/>
            <a:ext cx="26112371" cy="8273416"/>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AC6577B-CF61-2F5F-F56F-0B03BEAC48AF}"/>
              </a:ext>
            </a:extLst>
          </p:cNvPr>
          <p:cNvSpPr>
            <a:spLocks noGrp="1"/>
          </p:cNvSpPr>
          <p:nvPr>
            <p:ph type="body" idx="1"/>
          </p:nvPr>
        </p:nvSpPr>
        <p:spPr>
          <a:xfrm>
            <a:off x="2085365" y="10492870"/>
            <a:ext cx="12807833" cy="5142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3B983020-62A5-AAC2-B28D-8C038873B313}"/>
              </a:ext>
            </a:extLst>
          </p:cNvPr>
          <p:cNvSpPr>
            <a:spLocks noGrp="1"/>
          </p:cNvSpPr>
          <p:nvPr>
            <p:ph sz="half" idx="2"/>
          </p:nvPr>
        </p:nvSpPr>
        <p:spPr>
          <a:xfrm>
            <a:off x="2085365" y="15635264"/>
            <a:ext cx="12807833" cy="2299711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18607D25-06E9-49A7-9287-D3D0C91D1438}"/>
              </a:ext>
            </a:extLst>
          </p:cNvPr>
          <p:cNvSpPr>
            <a:spLocks noGrp="1"/>
          </p:cNvSpPr>
          <p:nvPr>
            <p:ph type="body" sz="quarter" idx="3"/>
          </p:nvPr>
        </p:nvSpPr>
        <p:spPr>
          <a:xfrm>
            <a:off x="15326827" y="10492870"/>
            <a:ext cx="12870909" cy="5142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351ECCD5-5490-1DFD-ADC8-0B3F83BDDCE8}"/>
              </a:ext>
            </a:extLst>
          </p:cNvPr>
          <p:cNvSpPr>
            <a:spLocks noGrp="1"/>
          </p:cNvSpPr>
          <p:nvPr>
            <p:ph sz="quarter" idx="4"/>
          </p:nvPr>
        </p:nvSpPr>
        <p:spPr>
          <a:xfrm>
            <a:off x="15326827" y="15635264"/>
            <a:ext cx="12870909" cy="2299711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06F5842C-BFC1-1095-2CD9-C27AA9F9FEB0}"/>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8" name="Rezervirano mjesto podnožja 7">
            <a:extLst>
              <a:ext uri="{FF2B5EF4-FFF2-40B4-BE49-F238E27FC236}">
                <a16:creationId xmlns:a16="http://schemas.microsoft.com/office/drawing/2014/main" id="{7F98342C-1331-7CF4-0340-964B25720B0F}"/>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C3743C65-DDC1-6C26-9CB8-F811572B8F10}"/>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293598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E6A8ED-3B53-D1C7-212D-6AA8602F2A87}"/>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7A96B813-9269-A6F3-7EF9-78011209CA44}"/>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4" name="Rezervirano mjesto podnožja 3">
            <a:extLst>
              <a:ext uri="{FF2B5EF4-FFF2-40B4-BE49-F238E27FC236}">
                <a16:creationId xmlns:a16="http://schemas.microsoft.com/office/drawing/2014/main" id="{AA4624C4-5C16-428C-BB0C-25E841754916}"/>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E750E71-F923-8626-2134-276F2F316D8B}"/>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217310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B18491C-140B-5B30-59AE-CC7471B715FF}"/>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3" name="Rezervirano mjesto podnožja 2">
            <a:extLst>
              <a:ext uri="{FF2B5EF4-FFF2-40B4-BE49-F238E27FC236}">
                <a16:creationId xmlns:a16="http://schemas.microsoft.com/office/drawing/2014/main" id="{69131832-9733-A606-99F3-8C482AEC1C90}"/>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473B1A81-F9DB-42ED-3AD1-212F93C420DE}"/>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112237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86C81F-AE18-5B7B-EF5C-5F7F5C22BAD7}"/>
              </a:ext>
            </a:extLst>
          </p:cNvPr>
          <p:cNvSpPr>
            <a:spLocks noGrp="1"/>
          </p:cNvSpPr>
          <p:nvPr>
            <p:ph type="title"/>
          </p:nvPr>
        </p:nvSpPr>
        <p:spPr>
          <a:xfrm>
            <a:off x="2085366" y="2853584"/>
            <a:ext cx="9764543" cy="9987545"/>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BA736B70-4C97-403D-BDCD-29A9C3B8A382}"/>
              </a:ext>
            </a:extLst>
          </p:cNvPr>
          <p:cNvSpPr>
            <a:spLocks noGrp="1"/>
          </p:cNvSpPr>
          <p:nvPr>
            <p:ph idx="1"/>
          </p:nvPr>
        </p:nvSpPr>
        <p:spPr>
          <a:xfrm>
            <a:off x="12870909" y="6162952"/>
            <a:ext cx="15326827" cy="304184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5250608B-EA89-BA02-27D1-BB9CBAFFB3D8}"/>
              </a:ext>
            </a:extLst>
          </p:cNvPr>
          <p:cNvSpPr>
            <a:spLocks noGrp="1"/>
          </p:cNvSpPr>
          <p:nvPr>
            <p:ph type="body" sz="half" idx="2"/>
          </p:nvPr>
        </p:nvSpPr>
        <p:spPr>
          <a:xfrm>
            <a:off x="2085366" y="12841129"/>
            <a:ext cx="9764543" cy="237897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95F6FF1-F1C3-913E-A48F-8388F39FE05E}"/>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6" name="Rezervirano mjesto podnožja 5">
            <a:extLst>
              <a:ext uri="{FF2B5EF4-FFF2-40B4-BE49-F238E27FC236}">
                <a16:creationId xmlns:a16="http://schemas.microsoft.com/office/drawing/2014/main" id="{CCDB5C68-738C-E353-FA18-ABD9AE1EB7A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2B7C8BE-3850-5609-9211-5EDA26624FB7}"/>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317315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F52AB7-7F09-E81A-3C22-0849F7B71731}"/>
              </a:ext>
            </a:extLst>
          </p:cNvPr>
          <p:cNvSpPr>
            <a:spLocks noGrp="1"/>
          </p:cNvSpPr>
          <p:nvPr>
            <p:ph type="title"/>
          </p:nvPr>
        </p:nvSpPr>
        <p:spPr>
          <a:xfrm>
            <a:off x="2085366" y="2853584"/>
            <a:ext cx="9764543" cy="9987545"/>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DACF55B8-778A-6B39-59FB-74A8283108BA}"/>
              </a:ext>
            </a:extLst>
          </p:cNvPr>
          <p:cNvSpPr>
            <a:spLocks noGrp="1"/>
          </p:cNvSpPr>
          <p:nvPr>
            <p:ph type="pic" idx="1"/>
          </p:nvPr>
        </p:nvSpPr>
        <p:spPr>
          <a:xfrm>
            <a:off x="12870909" y="6162952"/>
            <a:ext cx="15326827" cy="304184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0EF2E721-AC40-2167-FA1A-D675CDF23E08}"/>
              </a:ext>
            </a:extLst>
          </p:cNvPr>
          <p:cNvSpPr>
            <a:spLocks noGrp="1"/>
          </p:cNvSpPr>
          <p:nvPr>
            <p:ph type="body" sz="half" idx="2"/>
          </p:nvPr>
        </p:nvSpPr>
        <p:spPr>
          <a:xfrm>
            <a:off x="2085366" y="12841129"/>
            <a:ext cx="9764543" cy="237897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1C8F8C13-9CDC-755D-2539-58FD65FD89B3}"/>
              </a:ext>
            </a:extLst>
          </p:cNvPr>
          <p:cNvSpPr>
            <a:spLocks noGrp="1"/>
          </p:cNvSpPr>
          <p:nvPr>
            <p:ph type="dt" sz="half" idx="10"/>
          </p:nvPr>
        </p:nvSpPr>
        <p:spPr/>
        <p:txBody>
          <a:bodyPr/>
          <a:lstStyle/>
          <a:p>
            <a:fld id="{121FFB44-F36E-489C-9FF2-98F64D40921F}" type="datetimeFigureOut">
              <a:rPr lang="hr-HR" smtClean="0"/>
              <a:t>13.6.2022.</a:t>
            </a:fld>
            <a:endParaRPr lang="hr-HR"/>
          </a:p>
        </p:txBody>
      </p:sp>
      <p:sp>
        <p:nvSpPr>
          <p:cNvPr id="6" name="Rezervirano mjesto podnožja 5">
            <a:extLst>
              <a:ext uri="{FF2B5EF4-FFF2-40B4-BE49-F238E27FC236}">
                <a16:creationId xmlns:a16="http://schemas.microsoft.com/office/drawing/2014/main" id="{4471A655-ABE8-6470-3384-102E8022A35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8F8A28C-782E-2D24-46EC-4601A646C8DF}"/>
              </a:ext>
            </a:extLst>
          </p:cNvPr>
          <p:cNvSpPr>
            <a:spLocks noGrp="1"/>
          </p:cNvSpPr>
          <p:nvPr>
            <p:ph type="sldNum" sz="quarter" idx="12"/>
          </p:nvPr>
        </p:nvSpPr>
        <p:spPr/>
        <p:txBody>
          <a:bodyPr/>
          <a:lstStyle/>
          <a:p>
            <a:fld id="{F621766E-95AF-4CB3-9220-766964239899}" type="slidenum">
              <a:rPr lang="hr-HR" smtClean="0"/>
              <a:t>‹#›</a:t>
            </a:fld>
            <a:endParaRPr lang="hr-HR"/>
          </a:p>
        </p:txBody>
      </p:sp>
    </p:spTree>
    <p:extLst>
      <p:ext uri="{BB962C8B-B14F-4D97-AF65-F5344CB8AC3E}">
        <p14:creationId xmlns:p14="http://schemas.microsoft.com/office/powerpoint/2010/main" val="125152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2737DE27-5184-94BC-479E-223E2ACB74D9}"/>
              </a:ext>
            </a:extLst>
          </p:cNvPr>
          <p:cNvSpPr>
            <a:spLocks noGrp="1"/>
          </p:cNvSpPr>
          <p:nvPr>
            <p:ph type="title"/>
          </p:nvPr>
        </p:nvSpPr>
        <p:spPr>
          <a:xfrm>
            <a:off x="2081421" y="2278907"/>
            <a:ext cx="26112371" cy="8273416"/>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1D433BC-D21A-B277-5D12-D12163137C17}"/>
              </a:ext>
            </a:extLst>
          </p:cNvPr>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7631FE9-B4AD-FF54-0427-B24C03AE83C0}"/>
              </a:ext>
            </a:extLst>
          </p:cNvPr>
          <p:cNvSpPr>
            <a:spLocks noGrp="1"/>
          </p:cNvSpPr>
          <p:nvPr>
            <p:ph type="dt" sz="half" idx="2"/>
          </p:nvPr>
        </p:nvSpPr>
        <p:spPr>
          <a:xfrm>
            <a:off x="2081421" y="39672750"/>
            <a:ext cx="6811923" cy="2278904"/>
          </a:xfrm>
          <a:prstGeom prst="rect">
            <a:avLst/>
          </a:prstGeom>
        </p:spPr>
        <p:txBody>
          <a:bodyPr vert="horz" lIns="91440" tIns="45720" rIns="91440" bIns="45720" rtlCol="0" anchor="ctr"/>
          <a:lstStyle>
            <a:lvl1pPr algn="l">
              <a:defRPr sz="1200">
                <a:solidFill>
                  <a:schemeClr val="tx1">
                    <a:tint val="75000"/>
                  </a:schemeClr>
                </a:solidFill>
              </a:defRPr>
            </a:lvl1pPr>
          </a:lstStyle>
          <a:p>
            <a:fld id="{121FFB44-F36E-489C-9FF2-98F64D40921F}" type="datetimeFigureOut">
              <a:rPr lang="hr-HR" smtClean="0"/>
              <a:t>13.6.2022.</a:t>
            </a:fld>
            <a:endParaRPr lang="hr-HR"/>
          </a:p>
        </p:txBody>
      </p:sp>
      <p:sp>
        <p:nvSpPr>
          <p:cNvPr id="5" name="Rezervirano mjesto podnožja 4">
            <a:extLst>
              <a:ext uri="{FF2B5EF4-FFF2-40B4-BE49-F238E27FC236}">
                <a16:creationId xmlns:a16="http://schemas.microsoft.com/office/drawing/2014/main" id="{7D7976C5-9CB8-C587-DFB4-1FCE70A84951}"/>
              </a:ext>
            </a:extLst>
          </p:cNvPr>
          <p:cNvSpPr>
            <a:spLocks noGrp="1"/>
          </p:cNvSpPr>
          <p:nvPr>
            <p:ph type="ftr" sz="quarter" idx="3"/>
          </p:nvPr>
        </p:nvSpPr>
        <p:spPr>
          <a:xfrm>
            <a:off x="10028665" y="39672750"/>
            <a:ext cx="10217884" cy="22789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1B3BAEB5-C491-5DB9-C2D8-065A8332CEB0}"/>
              </a:ext>
            </a:extLst>
          </p:cNvPr>
          <p:cNvSpPr>
            <a:spLocks noGrp="1"/>
          </p:cNvSpPr>
          <p:nvPr>
            <p:ph type="sldNum" sz="quarter" idx="4"/>
          </p:nvPr>
        </p:nvSpPr>
        <p:spPr>
          <a:xfrm>
            <a:off x="21381869" y="39672750"/>
            <a:ext cx="6811923" cy="2278904"/>
          </a:xfrm>
          <a:prstGeom prst="rect">
            <a:avLst/>
          </a:prstGeom>
        </p:spPr>
        <p:txBody>
          <a:bodyPr vert="horz" lIns="91440" tIns="45720" rIns="91440" bIns="45720" rtlCol="0" anchor="ctr"/>
          <a:lstStyle>
            <a:lvl1pPr algn="r">
              <a:defRPr sz="1200">
                <a:solidFill>
                  <a:schemeClr val="tx1">
                    <a:tint val="75000"/>
                  </a:schemeClr>
                </a:solidFill>
              </a:defRPr>
            </a:lvl1pPr>
          </a:lstStyle>
          <a:p>
            <a:fld id="{F621766E-95AF-4CB3-9220-766964239899}" type="slidenum">
              <a:rPr lang="hr-HR" smtClean="0"/>
              <a:t>‹#›</a:t>
            </a:fld>
            <a:endParaRPr lang="hr-HR"/>
          </a:p>
        </p:txBody>
      </p:sp>
    </p:spTree>
    <p:extLst>
      <p:ext uri="{BB962C8B-B14F-4D97-AF65-F5344CB8AC3E}">
        <p14:creationId xmlns:p14="http://schemas.microsoft.com/office/powerpoint/2010/main" val="354673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6.xml"/><Relationship Id="rId18" Type="http://schemas.openxmlformats.org/officeDocument/2006/relationships/chart" Target="../charts/chart11.xml"/><Relationship Id="rId26" Type="http://schemas.openxmlformats.org/officeDocument/2006/relationships/image" Target="../media/image7.png"/><Relationship Id="rId3" Type="http://schemas.openxmlformats.org/officeDocument/2006/relationships/diagramData" Target="../diagrams/data1.xml"/><Relationship Id="rId21" Type="http://schemas.openxmlformats.org/officeDocument/2006/relationships/image" Target="../media/image2.png"/><Relationship Id="rId7" Type="http://schemas.microsoft.com/office/2007/relationships/diagramDrawing" Target="../diagrams/drawing1.xml"/><Relationship Id="rId12" Type="http://schemas.openxmlformats.org/officeDocument/2006/relationships/chart" Target="../charts/chart5.xml"/><Relationship Id="rId17" Type="http://schemas.openxmlformats.org/officeDocument/2006/relationships/chart" Target="../charts/chart10.xml"/><Relationship Id="rId25"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chart" Target="../charts/chart9.xml"/><Relationship Id="rId20" Type="http://schemas.openxmlformats.org/officeDocument/2006/relationships/image" Target="../media/image1.png"/><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chart" Target="../charts/chart4.xml"/><Relationship Id="rId24" Type="http://schemas.openxmlformats.org/officeDocument/2006/relationships/image" Target="../media/image5.png"/><Relationship Id="rId5" Type="http://schemas.openxmlformats.org/officeDocument/2006/relationships/diagramQuickStyle" Target="../diagrams/quickStyle1.xml"/><Relationship Id="rId15" Type="http://schemas.openxmlformats.org/officeDocument/2006/relationships/chart" Target="../charts/chart8.xml"/><Relationship Id="rId23" Type="http://schemas.openxmlformats.org/officeDocument/2006/relationships/image" Target="../media/image4.png"/><Relationship Id="rId28" Type="http://schemas.openxmlformats.org/officeDocument/2006/relationships/image" Target="../media/image9.png"/><Relationship Id="rId10" Type="http://schemas.openxmlformats.org/officeDocument/2006/relationships/chart" Target="../charts/chart3.xml"/><Relationship Id="rId19" Type="http://schemas.openxmlformats.org/officeDocument/2006/relationships/chart" Target="../charts/chart12.xml"/><Relationship Id="rId4" Type="http://schemas.openxmlformats.org/officeDocument/2006/relationships/diagramLayout" Target="../diagrams/layout1.xml"/><Relationship Id="rId9" Type="http://schemas.openxmlformats.org/officeDocument/2006/relationships/chart" Target="../charts/chart2.xml"/><Relationship Id="rId14" Type="http://schemas.openxmlformats.org/officeDocument/2006/relationships/chart" Target="../charts/chart7.xml"/><Relationship Id="rId22" Type="http://schemas.openxmlformats.org/officeDocument/2006/relationships/image" Target="../media/image3.jpg"/><Relationship Id="rId27"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F6F335C2-07FE-D347-958A-00B97218A831}"/>
              </a:ext>
            </a:extLst>
          </p:cNvPr>
          <p:cNvSpPr/>
          <p:nvPr/>
        </p:nvSpPr>
        <p:spPr>
          <a:xfrm>
            <a:off x="0" y="1"/>
            <a:ext cx="30275213" cy="5940376"/>
          </a:xfrm>
          <a:prstGeom prst="rect">
            <a:avLst/>
          </a:prstGeom>
          <a:solidFill>
            <a:srgbClr val="FF373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000" dirty="0"/>
          </a:p>
        </p:txBody>
      </p:sp>
      <p:sp>
        <p:nvSpPr>
          <p:cNvPr id="5" name="TekstniOkvir 4">
            <a:extLst>
              <a:ext uri="{FF2B5EF4-FFF2-40B4-BE49-F238E27FC236}">
                <a16:creationId xmlns:a16="http://schemas.microsoft.com/office/drawing/2014/main" id="{9F05EDD8-2D2D-B0A3-5CB5-DCE0CCE0600B}"/>
              </a:ext>
            </a:extLst>
          </p:cNvPr>
          <p:cNvSpPr txBox="1"/>
          <p:nvPr/>
        </p:nvSpPr>
        <p:spPr>
          <a:xfrm>
            <a:off x="1143000" y="533400"/>
            <a:ext cx="28384500" cy="2708434"/>
          </a:xfrm>
          <a:prstGeom prst="rect">
            <a:avLst/>
          </a:prstGeom>
          <a:noFill/>
        </p:spPr>
        <p:txBody>
          <a:bodyPr wrap="square" rtlCol="0">
            <a:spAutoFit/>
          </a:bodyPr>
          <a:lstStyle/>
          <a:p>
            <a:pPr algn="ctr"/>
            <a:r>
              <a:rPr lang="hr-HR" sz="8500" b="1" dirty="0" err="1">
                <a:solidFill>
                  <a:schemeClr val="bg1"/>
                </a:solidFill>
                <a:cs typeface="Times New Roman" panose="02020603050405020304" pitchFamily="18" charset="0"/>
              </a:rPr>
              <a:t>Residential</a:t>
            </a:r>
            <a:r>
              <a:rPr lang="hr-HR" sz="8500" b="1" dirty="0">
                <a:solidFill>
                  <a:schemeClr val="bg1"/>
                </a:solidFill>
                <a:cs typeface="Times New Roman" panose="02020603050405020304" pitchFamily="18" charset="0"/>
              </a:rPr>
              <a:t> </a:t>
            </a:r>
            <a:r>
              <a:rPr lang="hr-HR" sz="8500" b="1" dirty="0" err="1">
                <a:solidFill>
                  <a:schemeClr val="bg1"/>
                </a:solidFill>
                <a:cs typeface="Times New Roman" panose="02020603050405020304" pitchFamily="18" charset="0"/>
              </a:rPr>
              <a:t>Backyards</a:t>
            </a:r>
            <a:r>
              <a:rPr lang="hr-HR" sz="8500" b="1" dirty="0">
                <a:solidFill>
                  <a:schemeClr val="bg1"/>
                </a:solidFill>
                <a:cs typeface="Times New Roman" panose="02020603050405020304" pitchFamily="18" charset="0"/>
              </a:rPr>
              <a:t> – </a:t>
            </a:r>
            <a:r>
              <a:rPr lang="hr-HR" sz="8500" b="1" dirty="0" err="1">
                <a:solidFill>
                  <a:schemeClr val="bg1"/>
                </a:solidFill>
                <a:cs typeface="Times New Roman" panose="02020603050405020304" pitchFamily="18" charset="0"/>
              </a:rPr>
              <a:t>Places</a:t>
            </a:r>
            <a:r>
              <a:rPr lang="hr-HR" sz="8500" b="1" dirty="0">
                <a:solidFill>
                  <a:schemeClr val="bg1"/>
                </a:solidFill>
                <a:cs typeface="Times New Roman" panose="02020603050405020304" pitchFamily="18" charset="0"/>
              </a:rPr>
              <a:t> for </a:t>
            </a:r>
            <a:r>
              <a:rPr lang="hr-HR" sz="8500" b="1" dirty="0" err="1">
                <a:solidFill>
                  <a:schemeClr val="bg1"/>
                </a:solidFill>
                <a:cs typeface="Times New Roman" panose="02020603050405020304" pitchFamily="18" charset="0"/>
              </a:rPr>
              <a:t>the</a:t>
            </a:r>
            <a:r>
              <a:rPr lang="hr-HR" sz="8500" b="1" dirty="0">
                <a:solidFill>
                  <a:schemeClr val="bg1"/>
                </a:solidFill>
                <a:cs typeface="Times New Roman" panose="02020603050405020304" pitchFamily="18" charset="0"/>
              </a:rPr>
              <a:t> </a:t>
            </a:r>
            <a:r>
              <a:rPr lang="hr-HR" sz="8500" b="1" dirty="0" err="1">
                <a:solidFill>
                  <a:schemeClr val="bg1"/>
                </a:solidFill>
                <a:cs typeface="Times New Roman" panose="02020603050405020304" pitchFamily="18" charset="0"/>
              </a:rPr>
              <a:t>Spread</a:t>
            </a:r>
            <a:r>
              <a:rPr lang="hr-HR" sz="8500" b="1" dirty="0">
                <a:solidFill>
                  <a:schemeClr val="bg1"/>
                </a:solidFill>
                <a:cs typeface="Times New Roman" panose="02020603050405020304" pitchFamily="18" charset="0"/>
              </a:rPr>
              <a:t> </a:t>
            </a:r>
            <a:r>
              <a:rPr lang="hr-HR" sz="8500" b="1" dirty="0" err="1">
                <a:solidFill>
                  <a:schemeClr val="bg1"/>
                </a:solidFill>
                <a:cs typeface="Times New Roman" panose="02020603050405020304" pitchFamily="18" charset="0"/>
              </a:rPr>
              <a:t>of</a:t>
            </a:r>
            <a:r>
              <a:rPr lang="hr-HR" sz="8500" b="1" dirty="0">
                <a:solidFill>
                  <a:schemeClr val="bg1"/>
                </a:solidFill>
                <a:cs typeface="Times New Roman" panose="02020603050405020304" pitchFamily="18" charset="0"/>
              </a:rPr>
              <a:t> </a:t>
            </a:r>
            <a:r>
              <a:rPr lang="hr-HR" sz="8500" b="1" dirty="0" err="1">
                <a:solidFill>
                  <a:schemeClr val="bg1"/>
                </a:solidFill>
                <a:cs typeface="Times New Roman" panose="02020603050405020304" pitchFamily="18" charset="0"/>
              </a:rPr>
              <a:t>Invasive</a:t>
            </a:r>
            <a:r>
              <a:rPr lang="hr-HR" sz="8500" b="1" dirty="0">
                <a:solidFill>
                  <a:schemeClr val="bg1"/>
                </a:solidFill>
                <a:cs typeface="Times New Roman" panose="02020603050405020304" pitchFamily="18" charset="0"/>
              </a:rPr>
              <a:t> </a:t>
            </a:r>
            <a:r>
              <a:rPr lang="hr-HR" sz="8500" b="1" dirty="0" err="1">
                <a:solidFill>
                  <a:schemeClr val="bg1"/>
                </a:solidFill>
                <a:cs typeface="Times New Roman" panose="02020603050405020304" pitchFamily="18" charset="0"/>
              </a:rPr>
              <a:t>Mosquito</a:t>
            </a:r>
            <a:r>
              <a:rPr lang="hr-HR" sz="8500" b="1" dirty="0">
                <a:solidFill>
                  <a:schemeClr val="bg1"/>
                </a:solidFill>
                <a:cs typeface="Times New Roman" panose="02020603050405020304" pitchFamily="18" charset="0"/>
              </a:rPr>
              <a:t> </a:t>
            </a:r>
            <a:r>
              <a:rPr lang="hr-HR" sz="8500" b="1" dirty="0" err="1">
                <a:solidFill>
                  <a:schemeClr val="bg1"/>
                </a:solidFill>
                <a:cs typeface="Times New Roman" panose="02020603050405020304" pitchFamily="18" charset="0"/>
              </a:rPr>
              <a:t>Species</a:t>
            </a:r>
            <a:endParaRPr lang="hr-HR" sz="8500" b="1" dirty="0">
              <a:solidFill>
                <a:schemeClr val="bg1"/>
              </a:solidFill>
              <a:cs typeface="Times New Roman" panose="02020603050405020304" pitchFamily="18" charset="0"/>
            </a:endParaRPr>
          </a:p>
        </p:txBody>
      </p:sp>
      <p:sp>
        <p:nvSpPr>
          <p:cNvPr id="6" name="TekstniOkvir 5">
            <a:extLst>
              <a:ext uri="{FF2B5EF4-FFF2-40B4-BE49-F238E27FC236}">
                <a16:creationId xmlns:a16="http://schemas.microsoft.com/office/drawing/2014/main" id="{99D9557C-06C0-0926-76A2-242C6A2115E2}"/>
              </a:ext>
            </a:extLst>
          </p:cNvPr>
          <p:cNvSpPr txBox="1"/>
          <p:nvPr/>
        </p:nvSpPr>
        <p:spPr>
          <a:xfrm>
            <a:off x="1566481" y="3369392"/>
            <a:ext cx="283083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4000" b="1" i="0" u="none" strike="noStrike" kern="1200" cap="none" spc="300" normalizeH="0" baseline="0" noProof="0" dirty="0">
                <a:ln>
                  <a:noFill/>
                </a:ln>
                <a:solidFill>
                  <a:prstClr val="white"/>
                </a:solidFill>
                <a:effectLst/>
                <a:uLnTx/>
                <a:uFillTx/>
                <a:latin typeface="+mj-lt"/>
                <a:ea typeface="+mn-ea"/>
                <a:cs typeface="Times New Roman" panose="02020603050405020304" pitchFamily="18" charset="0"/>
              </a:rPr>
              <a:t>Mirta </a:t>
            </a:r>
            <a:r>
              <a:rPr kumimoji="0" lang="hr-HR" sz="4000" b="1" i="0" u="none" strike="noStrike" kern="1200" cap="none" spc="300" normalizeH="0" baseline="0" noProof="0" dirty="0" err="1">
                <a:ln>
                  <a:noFill/>
                </a:ln>
                <a:solidFill>
                  <a:prstClr val="white"/>
                </a:solidFill>
                <a:effectLst/>
                <a:uLnTx/>
                <a:uFillTx/>
                <a:latin typeface="+mj-lt"/>
                <a:ea typeface="+mn-ea"/>
                <a:cs typeface="Times New Roman" panose="02020603050405020304" pitchFamily="18" charset="0"/>
              </a:rPr>
              <a:t>Sudarić</a:t>
            </a:r>
            <a:r>
              <a:rPr kumimoji="0" lang="hr-HR" sz="4000" b="1" i="0" u="none" strike="noStrike" kern="1200" cap="none" spc="300" normalizeH="0" baseline="0" noProof="0" dirty="0">
                <a:ln>
                  <a:noFill/>
                </a:ln>
                <a:solidFill>
                  <a:prstClr val="white"/>
                </a:solidFill>
                <a:effectLst/>
                <a:uLnTx/>
                <a:uFillTx/>
                <a:latin typeface="+mj-lt"/>
                <a:ea typeface="+mn-ea"/>
                <a:cs typeface="Times New Roman" panose="02020603050405020304" pitchFamily="18" charset="0"/>
              </a:rPr>
              <a:t> Bogojević</a:t>
            </a:r>
            <a:r>
              <a:rPr kumimoji="0" lang="hr-HR" sz="4000" b="1" i="0" u="none" strike="noStrike" kern="1200" cap="none" spc="300" normalizeH="0" baseline="30000" noProof="0" dirty="0">
                <a:ln>
                  <a:noFill/>
                </a:ln>
                <a:solidFill>
                  <a:prstClr val="white"/>
                </a:solidFill>
                <a:effectLst/>
                <a:uLnTx/>
                <a:uFillTx/>
                <a:latin typeface="+mj-lt"/>
                <a:ea typeface="+mn-ea"/>
                <a:cs typeface="Times New Roman" panose="02020603050405020304" pitchFamily="18" charset="0"/>
              </a:rPr>
              <a:t>1</a:t>
            </a:r>
            <a:r>
              <a:rPr kumimoji="0" lang="hr-HR" sz="4000" b="1" i="0" u="none" strike="noStrike" kern="1200" cap="none" spc="300" normalizeH="0" baseline="0" noProof="0" dirty="0">
                <a:ln>
                  <a:noFill/>
                </a:ln>
                <a:solidFill>
                  <a:prstClr val="white"/>
                </a:solidFill>
                <a:effectLst/>
                <a:uLnTx/>
                <a:uFillTx/>
                <a:latin typeface="+mj-lt"/>
                <a:ea typeface="+mn-ea"/>
                <a:cs typeface="Times New Roman" panose="02020603050405020304" pitchFamily="18" charset="0"/>
              </a:rPr>
              <a:t>, Iva Jurčević</a:t>
            </a:r>
            <a:r>
              <a:rPr kumimoji="0" lang="hr-HR" sz="4000" b="1" i="0" u="none" strike="noStrike" kern="1200" cap="none" spc="300" normalizeH="0" baseline="30000" noProof="0" dirty="0">
                <a:ln>
                  <a:noFill/>
                </a:ln>
                <a:solidFill>
                  <a:prstClr val="white"/>
                </a:solidFill>
                <a:effectLst/>
                <a:uLnTx/>
                <a:uFillTx/>
                <a:latin typeface="+mj-lt"/>
                <a:ea typeface="+mn-ea"/>
                <a:cs typeface="Times New Roman" panose="02020603050405020304" pitchFamily="18" charset="0"/>
              </a:rPr>
              <a:t>1</a:t>
            </a:r>
            <a:r>
              <a:rPr kumimoji="0" lang="hr-HR" sz="4000" b="1" i="0" u="none" strike="noStrike" kern="1200" cap="none" spc="300" normalizeH="0" baseline="0" noProof="0" dirty="0">
                <a:ln>
                  <a:noFill/>
                </a:ln>
                <a:solidFill>
                  <a:prstClr val="white"/>
                </a:solidFill>
                <a:effectLst/>
                <a:uLnTx/>
                <a:uFillTx/>
                <a:latin typeface="+mj-lt"/>
                <a:ea typeface="+mn-ea"/>
                <a:cs typeface="Times New Roman" panose="02020603050405020304" pitchFamily="18" charset="0"/>
              </a:rPr>
              <a:t>, Ante Cvitković</a:t>
            </a:r>
            <a:r>
              <a:rPr kumimoji="0" lang="hr-HR" sz="4000" b="1" i="0" u="none" strike="noStrike" kern="1200" cap="none" spc="300" normalizeH="0" baseline="30000" noProof="0" dirty="0">
                <a:ln>
                  <a:noFill/>
                </a:ln>
                <a:solidFill>
                  <a:prstClr val="white"/>
                </a:solidFill>
                <a:effectLst/>
                <a:uLnTx/>
                <a:uFillTx/>
                <a:latin typeface="+mj-lt"/>
                <a:ea typeface="+mn-ea"/>
                <a:cs typeface="Times New Roman" panose="02020603050405020304" pitchFamily="18" charset="0"/>
              </a:rPr>
              <a:t>2</a:t>
            </a:r>
            <a:r>
              <a:rPr kumimoji="0" lang="hr-HR" sz="4000" b="1" i="0" u="none" strike="noStrike" kern="1200" cap="none" spc="300" normalizeH="0" baseline="0" noProof="0" dirty="0">
                <a:ln>
                  <a:noFill/>
                </a:ln>
                <a:solidFill>
                  <a:prstClr val="white"/>
                </a:solidFill>
                <a:effectLst/>
                <a:uLnTx/>
                <a:uFillTx/>
                <a:latin typeface="+mj-lt"/>
                <a:ea typeface="+mn-ea"/>
                <a:cs typeface="Times New Roman" panose="02020603050405020304" pitchFamily="18" charset="0"/>
              </a:rPr>
              <a:t>, Marijana Valjetić</a:t>
            </a:r>
            <a:r>
              <a:rPr kumimoji="0" lang="hr-HR" sz="4000" b="1" i="0" u="none" strike="noStrike" kern="1200" cap="none" spc="300" normalizeH="0" baseline="30000" noProof="0" dirty="0">
                <a:ln>
                  <a:noFill/>
                </a:ln>
                <a:solidFill>
                  <a:prstClr val="white"/>
                </a:solidFill>
                <a:effectLst/>
                <a:uLnTx/>
                <a:uFillTx/>
                <a:latin typeface="+mj-lt"/>
                <a:ea typeface="+mn-ea"/>
                <a:cs typeface="Times New Roman" panose="02020603050405020304" pitchFamily="18" charset="0"/>
              </a:rPr>
              <a:t>2</a:t>
            </a:r>
          </a:p>
        </p:txBody>
      </p:sp>
      <p:sp>
        <p:nvSpPr>
          <p:cNvPr id="7" name="TekstniOkvir 6">
            <a:extLst>
              <a:ext uri="{FF2B5EF4-FFF2-40B4-BE49-F238E27FC236}">
                <a16:creationId xmlns:a16="http://schemas.microsoft.com/office/drawing/2014/main" id="{B9D06D0B-95FD-754F-0A81-552241FF40A9}"/>
              </a:ext>
            </a:extLst>
          </p:cNvPr>
          <p:cNvSpPr txBox="1"/>
          <p:nvPr/>
        </p:nvSpPr>
        <p:spPr>
          <a:xfrm>
            <a:off x="1737931" y="4536988"/>
            <a:ext cx="279654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3000" b="0" u="none" strike="noStrike" kern="1200" cap="none" spc="0" normalizeH="0" baseline="30000" noProof="0" dirty="0">
                <a:ln>
                  <a:noFill/>
                </a:ln>
                <a:solidFill>
                  <a:prstClr val="white"/>
                </a:solidFill>
                <a:effectLst/>
                <a:uLnTx/>
                <a:uFillTx/>
                <a:latin typeface="+mj-lt"/>
                <a:ea typeface="+mn-ea"/>
                <a:cs typeface="Times New Roman" panose="02020603050405020304" pitchFamily="18" charset="0"/>
              </a:rPr>
              <a:t>1</a:t>
            </a:r>
            <a:r>
              <a:rPr kumimoji="0" lang="hr-HR"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Department </a:t>
            </a:r>
            <a:r>
              <a:rPr kumimoji="0" lang="hr-HR"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of</a:t>
            </a:r>
            <a:r>
              <a:rPr kumimoji="0" lang="hr-HR"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a:t>
            </a:r>
            <a:r>
              <a:rPr kumimoji="0" lang="hr-HR"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biology</a:t>
            </a:r>
            <a:r>
              <a:rPr kumimoji="0" lang="hr-HR"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Josip Juraj Strossmayer University </a:t>
            </a:r>
            <a:r>
              <a:rPr kumimoji="0" lang="hr-HR"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of</a:t>
            </a:r>
            <a:r>
              <a:rPr kumimoji="0" lang="hr-HR"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Osijek, Cara </a:t>
            </a:r>
            <a:r>
              <a:rPr kumimoji="0" lang="hr-HR"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Hadrijana</a:t>
            </a:r>
            <a:r>
              <a:rPr kumimoji="0" lang="hr-HR"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8a, 31000 Osijek, Croatia (mirta.sudaric@biologija.unios.hr)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0" u="none" strike="noStrike" kern="1200" cap="none" spc="0" normalizeH="0" baseline="30000" noProof="0" dirty="0">
                <a:ln>
                  <a:noFill/>
                </a:ln>
                <a:solidFill>
                  <a:prstClr val="white"/>
                </a:solidFill>
                <a:effectLst/>
                <a:uLnTx/>
                <a:uFillTx/>
                <a:latin typeface="+mj-lt"/>
                <a:ea typeface="+mn-ea"/>
                <a:cs typeface="Times New Roman" panose="02020603050405020304" pitchFamily="18" charset="0"/>
              </a:rPr>
              <a:t>2 </a:t>
            </a:r>
            <a:r>
              <a:rPr kumimoji="0" lang="en-GB"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Public Health Institute of </a:t>
            </a:r>
            <a:r>
              <a:rPr kumimoji="0" lang="en-GB"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Brod-Posavina</a:t>
            </a:r>
            <a:r>
              <a:rPr kumimoji="0" lang="en-GB"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County, </a:t>
            </a:r>
            <a:r>
              <a:rPr kumimoji="0" lang="en-GB"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Vladimira</a:t>
            </a:r>
            <a:r>
              <a:rPr kumimoji="0" lang="en-GB"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a:t>
            </a:r>
            <a:r>
              <a:rPr kumimoji="0" lang="en-GB"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Nazora</a:t>
            </a:r>
            <a:r>
              <a:rPr kumimoji="0" lang="en-GB"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3a, 35000 </a:t>
            </a:r>
            <a:r>
              <a:rPr kumimoji="0" lang="en-GB"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Slavonski</a:t>
            </a:r>
            <a:r>
              <a:rPr kumimoji="0" lang="en-GB"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a:t>
            </a:r>
            <a:r>
              <a:rPr kumimoji="0" lang="en-GB" sz="3000" b="0" u="none" strike="noStrike" kern="1200" cap="none" spc="0" normalizeH="0" baseline="0" noProof="0" dirty="0" err="1">
                <a:ln>
                  <a:noFill/>
                </a:ln>
                <a:solidFill>
                  <a:prstClr val="white"/>
                </a:solidFill>
                <a:effectLst/>
                <a:uLnTx/>
                <a:uFillTx/>
                <a:latin typeface="+mj-lt"/>
                <a:ea typeface="+mn-ea"/>
                <a:cs typeface="Times New Roman" panose="02020603050405020304" pitchFamily="18" charset="0"/>
              </a:rPr>
              <a:t>Brod</a:t>
            </a:r>
            <a:r>
              <a:rPr kumimoji="0" lang="en-GB" sz="3000" b="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 Croatia</a:t>
            </a:r>
          </a:p>
        </p:txBody>
      </p:sp>
      <p:sp>
        <p:nvSpPr>
          <p:cNvPr id="15" name="TekstniOkvir 14">
            <a:extLst>
              <a:ext uri="{FF2B5EF4-FFF2-40B4-BE49-F238E27FC236}">
                <a16:creationId xmlns:a16="http://schemas.microsoft.com/office/drawing/2014/main" id="{0449B761-E8E3-48F2-7EB4-ED1DC8C32203}"/>
              </a:ext>
            </a:extLst>
          </p:cNvPr>
          <p:cNvSpPr txBox="1"/>
          <p:nvPr/>
        </p:nvSpPr>
        <p:spPr>
          <a:xfrm>
            <a:off x="5384" y="6309833"/>
            <a:ext cx="5334000" cy="707886"/>
          </a:xfrm>
          <a:prstGeom prst="rect">
            <a:avLst/>
          </a:prstGeom>
          <a:noFill/>
        </p:spPr>
        <p:txBody>
          <a:bodyPr wrap="square" rtlCol="0">
            <a:spAutoFit/>
          </a:bodyPr>
          <a:lstStyle/>
          <a:p>
            <a:pPr algn="ctr"/>
            <a:r>
              <a:rPr lang="hr-HR" sz="4000" b="1" spc="300" dirty="0">
                <a:solidFill>
                  <a:srgbClr val="FF5050"/>
                </a:solidFill>
              </a:rPr>
              <a:t>INTRODUCTION</a:t>
            </a:r>
          </a:p>
        </p:txBody>
      </p:sp>
      <p:sp>
        <p:nvSpPr>
          <p:cNvPr id="16" name="TekstniOkvir 15">
            <a:extLst>
              <a:ext uri="{FF2B5EF4-FFF2-40B4-BE49-F238E27FC236}">
                <a16:creationId xmlns:a16="http://schemas.microsoft.com/office/drawing/2014/main" id="{19B65EDE-B1C3-F401-5525-B6A09B7B0FD5}"/>
              </a:ext>
            </a:extLst>
          </p:cNvPr>
          <p:cNvSpPr txBox="1"/>
          <p:nvPr/>
        </p:nvSpPr>
        <p:spPr>
          <a:xfrm>
            <a:off x="724180" y="11544142"/>
            <a:ext cx="8001000" cy="707886"/>
          </a:xfrm>
          <a:prstGeom prst="rect">
            <a:avLst/>
          </a:prstGeom>
          <a:noFill/>
        </p:spPr>
        <p:txBody>
          <a:bodyPr wrap="square" rtlCol="0">
            <a:spAutoFit/>
          </a:bodyPr>
          <a:lstStyle/>
          <a:p>
            <a:r>
              <a:rPr lang="hr-HR" sz="4000" b="1" spc="300" dirty="0">
                <a:solidFill>
                  <a:srgbClr val="FF5050"/>
                </a:solidFill>
              </a:rPr>
              <a:t>MATERIALS AND METHODS</a:t>
            </a:r>
          </a:p>
        </p:txBody>
      </p:sp>
      <p:sp>
        <p:nvSpPr>
          <p:cNvPr id="17" name="TekstniOkvir 16">
            <a:extLst>
              <a:ext uri="{FF2B5EF4-FFF2-40B4-BE49-F238E27FC236}">
                <a16:creationId xmlns:a16="http://schemas.microsoft.com/office/drawing/2014/main" id="{329074ED-A59C-E609-CB0C-C80C500270BA}"/>
              </a:ext>
            </a:extLst>
          </p:cNvPr>
          <p:cNvSpPr txBox="1"/>
          <p:nvPr/>
        </p:nvSpPr>
        <p:spPr>
          <a:xfrm>
            <a:off x="719097" y="19341635"/>
            <a:ext cx="6669408" cy="707886"/>
          </a:xfrm>
          <a:prstGeom prst="rect">
            <a:avLst/>
          </a:prstGeom>
          <a:noFill/>
        </p:spPr>
        <p:txBody>
          <a:bodyPr wrap="square" rtlCol="0">
            <a:spAutoFit/>
          </a:bodyPr>
          <a:lstStyle/>
          <a:p>
            <a:r>
              <a:rPr lang="hr-HR" sz="4000" b="1" spc="300" dirty="0">
                <a:solidFill>
                  <a:srgbClr val="FF5050"/>
                </a:solidFill>
              </a:rPr>
              <a:t>RESULTS AND DISCUSSION </a:t>
            </a:r>
          </a:p>
        </p:txBody>
      </p:sp>
      <p:sp>
        <p:nvSpPr>
          <p:cNvPr id="18" name="TekstniOkvir 17">
            <a:extLst>
              <a:ext uri="{FF2B5EF4-FFF2-40B4-BE49-F238E27FC236}">
                <a16:creationId xmlns:a16="http://schemas.microsoft.com/office/drawing/2014/main" id="{36179533-81FA-5C63-0984-837B622F4E9C}"/>
              </a:ext>
            </a:extLst>
          </p:cNvPr>
          <p:cNvSpPr txBox="1"/>
          <p:nvPr/>
        </p:nvSpPr>
        <p:spPr>
          <a:xfrm>
            <a:off x="20343920" y="30270036"/>
            <a:ext cx="8001000" cy="707886"/>
          </a:xfrm>
          <a:prstGeom prst="rect">
            <a:avLst/>
          </a:prstGeom>
          <a:noFill/>
        </p:spPr>
        <p:txBody>
          <a:bodyPr wrap="square" rtlCol="0">
            <a:spAutoFit/>
          </a:bodyPr>
          <a:lstStyle/>
          <a:p>
            <a:r>
              <a:rPr lang="hr-HR" sz="4000" b="1" spc="300" dirty="0">
                <a:solidFill>
                  <a:srgbClr val="FF5050"/>
                </a:solidFill>
              </a:rPr>
              <a:t>CONCLUSIONS</a:t>
            </a:r>
          </a:p>
        </p:txBody>
      </p:sp>
      <p:sp>
        <p:nvSpPr>
          <p:cNvPr id="19" name="TekstniOkvir 18">
            <a:extLst>
              <a:ext uri="{FF2B5EF4-FFF2-40B4-BE49-F238E27FC236}">
                <a16:creationId xmlns:a16="http://schemas.microsoft.com/office/drawing/2014/main" id="{7FD73C6F-B1AB-C7CC-0A5B-ED095BF8E92F}"/>
              </a:ext>
            </a:extLst>
          </p:cNvPr>
          <p:cNvSpPr txBox="1"/>
          <p:nvPr/>
        </p:nvSpPr>
        <p:spPr>
          <a:xfrm>
            <a:off x="20343920" y="36527319"/>
            <a:ext cx="5600700" cy="707886"/>
          </a:xfrm>
          <a:prstGeom prst="rect">
            <a:avLst/>
          </a:prstGeom>
          <a:noFill/>
        </p:spPr>
        <p:txBody>
          <a:bodyPr wrap="square" rtlCol="0">
            <a:spAutoFit/>
          </a:bodyPr>
          <a:lstStyle/>
          <a:p>
            <a:r>
              <a:rPr lang="hr-HR" sz="4000" b="1" spc="300" dirty="0">
                <a:solidFill>
                  <a:srgbClr val="FF5050"/>
                </a:solidFill>
                <a:cs typeface="Times New Roman" panose="02020603050405020304" pitchFamily="18" charset="0"/>
              </a:rPr>
              <a:t>FURTHER RESEARCH</a:t>
            </a:r>
          </a:p>
        </p:txBody>
      </p:sp>
      <p:sp>
        <p:nvSpPr>
          <p:cNvPr id="9" name="TekstniOkvir 8">
            <a:extLst>
              <a:ext uri="{FF2B5EF4-FFF2-40B4-BE49-F238E27FC236}">
                <a16:creationId xmlns:a16="http://schemas.microsoft.com/office/drawing/2014/main" id="{394210FA-0259-6E7D-200B-6AC5018D6828}"/>
              </a:ext>
            </a:extLst>
          </p:cNvPr>
          <p:cNvSpPr txBox="1"/>
          <p:nvPr/>
        </p:nvSpPr>
        <p:spPr>
          <a:xfrm>
            <a:off x="739083" y="6856645"/>
            <a:ext cx="15838683" cy="4247317"/>
          </a:xfrm>
          <a:prstGeom prst="rect">
            <a:avLst/>
          </a:prstGeom>
          <a:noFill/>
        </p:spPr>
        <p:txBody>
          <a:bodyPr wrap="square" rtlCol="0">
            <a:spAutoFit/>
          </a:bodyPr>
          <a:lstStyle/>
          <a:p>
            <a:pPr algn="just"/>
            <a:r>
              <a:rPr lang="en-GB" sz="3000" dirty="0"/>
              <a:t>Invasive mosquito species (IMS) are an important public health challenge due to their great vector potential. Climate change, increasing urbanization and human negligence have enabled their wide distribution [1, 2]. Regarding that, in 2016 the IMS monitoring program in </a:t>
            </a:r>
            <a:r>
              <a:rPr lang="en-GB" sz="3000" dirty="0" err="1"/>
              <a:t>Brod-Posavina</a:t>
            </a:r>
            <a:r>
              <a:rPr lang="en-GB" sz="3000" dirty="0"/>
              <a:t> County (Eastern Croatia) was started as part of the national mosquito monitoring program in the Republic of Croatia, which has been successfully continued to the date. Already in 2016, the first findings of </a:t>
            </a:r>
            <a:r>
              <a:rPr lang="en-GB" sz="3000" i="1" dirty="0" err="1"/>
              <a:t>Aedes</a:t>
            </a:r>
            <a:r>
              <a:rPr lang="en-GB" sz="3000" i="1" dirty="0"/>
              <a:t> (</a:t>
            </a:r>
            <a:r>
              <a:rPr lang="en-GB" sz="3000" i="1" dirty="0" err="1"/>
              <a:t>Stegomyia</a:t>
            </a:r>
            <a:r>
              <a:rPr lang="en-GB" sz="3000" i="1" dirty="0"/>
              <a:t>) </a:t>
            </a:r>
            <a:r>
              <a:rPr lang="en-GB" sz="3000" i="1" dirty="0" err="1"/>
              <a:t>albopictus</a:t>
            </a:r>
            <a:r>
              <a:rPr lang="en-GB" sz="3000" i="1" dirty="0"/>
              <a:t> </a:t>
            </a:r>
            <a:r>
              <a:rPr lang="en-GB" sz="3000" dirty="0"/>
              <a:t>(</a:t>
            </a:r>
            <a:r>
              <a:rPr lang="en-GB" sz="3000" dirty="0" err="1"/>
              <a:t>Skuse</a:t>
            </a:r>
            <a:r>
              <a:rPr lang="en-GB" sz="3000" dirty="0"/>
              <a:t>, 1895) was recorded, and a year later </a:t>
            </a:r>
            <a:r>
              <a:rPr lang="en-GB" sz="3000" i="1" dirty="0" err="1"/>
              <a:t>Aedes</a:t>
            </a:r>
            <a:r>
              <a:rPr lang="en-GB" sz="3000" i="1" dirty="0"/>
              <a:t> </a:t>
            </a:r>
            <a:r>
              <a:rPr lang="en-GB" sz="3000" i="1" dirty="0" err="1"/>
              <a:t>japonicus</a:t>
            </a:r>
            <a:r>
              <a:rPr lang="en-GB" sz="3000" i="1" dirty="0"/>
              <a:t> </a:t>
            </a:r>
            <a:r>
              <a:rPr lang="en-GB" sz="3000" i="1" dirty="0" err="1"/>
              <a:t>japonicus</a:t>
            </a:r>
            <a:r>
              <a:rPr lang="en-GB" sz="3000" i="1" dirty="0"/>
              <a:t> </a:t>
            </a:r>
            <a:r>
              <a:rPr lang="en-GB" sz="3000" dirty="0"/>
              <a:t>(Theobald, 1901) was also confirmed [3, 4]. The aim of this five-year study </a:t>
            </a:r>
            <a:r>
              <a:rPr lang="hr-HR" sz="3000" dirty="0" err="1"/>
              <a:t>was</a:t>
            </a:r>
            <a:r>
              <a:rPr lang="en-GB" sz="3000" dirty="0"/>
              <a:t> to present the seasonal dynamic of IMS on private properties as suitable places for the spread of IMS. As part of this research, the knowledge of the local inhabitants about IMS was examined using a questionnaire. </a:t>
            </a:r>
          </a:p>
        </p:txBody>
      </p:sp>
      <p:sp>
        <p:nvSpPr>
          <p:cNvPr id="2" name="TekstniOkvir 1">
            <a:extLst>
              <a:ext uri="{FF2B5EF4-FFF2-40B4-BE49-F238E27FC236}">
                <a16:creationId xmlns:a16="http://schemas.microsoft.com/office/drawing/2014/main" id="{838E29DE-9945-1850-5FEA-095CB32CC5F1}"/>
              </a:ext>
            </a:extLst>
          </p:cNvPr>
          <p:cNvSpPr txBox="1"/>
          <p:nvPr/>
        </p:nvSpPr>
        <p:spPr>
          <a:xfrm>
            <a:off x="733035" y="12096286"/>
            <a:ext cx="15844731" cy="4247317"/>
          </a:xfrm>
          <a:prstGeom prst="rect">
            <a:avLst/>
          </a:prstGeom>
          <a:noFill/>
        </p:spPr>
        <p:txBody>
          <a:bodyPr wrap="square" numCol="1" rtlCol="0">
            <a:spAutoFit/>
          </a:bodyPr>
          <a:lstStyle/>
          <a:p>
            <a:pPr marL="457200" indent="-457200">
              <a:buFont typeface="Arial" panose="020B0604020202020204" pitchFamily="34" charset="0"/>
              <a:buChar char="•"/>
            </a:pPr>
            <a:r>
              <a:rPr lang="en-GB" sz="3000" noProof="1"/>
              <a:t>Oviposition trap was used for simple and effective sampling of IMS of the genus </a:t>
            </a:r>
            <a:r>
              <a:rPr lang="en-GB" sz="3000" i="1" noProof="1"/>
              <a:t>Aedes </a:t>
            </a:r>
            <a:r>
              <a:rPr lang="en-GB" sz="3000" noProof="1"/>
              <a:t>(Figure 3)</a:t>
            </a:r>
            <a:r>
              <a:rPr lang="en-GB" sz="3000" i="1" noProof="1"/>
              <a:t>.</a:t>
            </a:r>
          </a:p>
          <a:p>
            <a:pPr marL="457200" indent="-457200">
              <a:buFont typeface="Arial" panose="020B0604020202020204" pitchFamily="34" charset="0"/>
              <a:buChar char="•"/>
            </a:pPr>
            <a:r>
              <a:rPr lang="en-GB" sz="3000" noProof="1"/>
              <a:t>Ovitraps have been set in residential backyards in the area of Slavonski Brod and it’s surroundings (Figure 1 and 2).</a:t>
            </a:r>
          </a:p>
          <a:p>
            <a:pPr marL="457200" indent="-457200">
              <a:buFont typeface="Arial" panose="020B0604020202020204" pitchFamily="34" charset="0"/>
              <a:buChar char="•"/>
            </a:pPr>
            <a:r>
              <a:rPr lang="en-GB" sz="3000" noProof="1"/>
              <a:t>Laboratory rearing of the larval stages took place under the following conditions:                      water temperature 23°C and air temperature 25°C (Figure 4). </a:t>
            </a:r>
          </a:p>
          <a:p>
            <a:pPr marL="457200" indent="-457200">
              <a:buFont typeface="Arial" panose="020B0604020202020204" pitchFamily="34" charset="0"/>
              <a:buChar char="•"/>
            </a:pPr>
            <a:r>
              <a:rPr lang="en-GB" sz="3000" noProof="1"/>
              <a:t>Mosquitoes were morphologically identified at the species level using taxonomic key (Figure 5) [5].</a:t>
            </a:r>
          </a:p>
          <a:p>
            <a:pPr marL="457200" indent="-457200">
              <a:buFont typeface="Arial" panose="020B0604020202020204" pitchFamily="34" charset="0"/>
              <a:buChar char="•"/>
            </a:pPr>
            <a:r>
              <a:rPr lang="en-GB" sz="3000" noProof="1"/>
              <a:t>The dynamics of paddle collection and replacement, as well as the specifics of each season are summerized:</a:t>
            </a:r>
          </a:p>
          <a:p>
            <a:pPr marL="457200" indent="-457200" algn="just">
              <a:buFont typeface="Arial" panose="020B0604020202020204" pitchFamily="34" charset="0"/>
              <a:buChar char="•"/>
            </a:pPr>
            <a:endParaRPr lang="hr-HR" sz="3000" dirty="0"/>
          </a:p>
        </p:txBody>
      </p:sp>
      <p:graphicFrame>
        <p:nvGraphicFramePr>
          <p:cNvPr id="3" name="Dijagram 2">
            <a:extLst>
              <a:ext uri="{FF2B5EF4-FFF2-40B4-BE49-F238E27FC236}">
                <a16:creationId xmlns:a16="http://schemas.microsoft.com/office/drawing/2014/main" id="{92036297-2346-A22F-F7FE-1E8429DE7119}"/>
              </a:ext>
            </a:extLst>
          </p:cNvPr>
          <p:cNvGraphicFramePr/>
          <p:nvPr>
            <p:extLst>
              <p:ext uri="{D42A27DB-BD31-4B8C-83A1-F6EECF244321}">
                <p14:modId xmlns:p14="http://schemas.microsoft.com/office/powerpoint/2010/main" val="616348955"/>
              </p:ext>
            </p:extLst>
          </p:nvPr>
        </p:nvGraphicFramePr>
        <p:xfrm>
          <a:off x="2316331" y="15382218"/>
          <a:ext cx="13378961" cy="218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niOkvir 9">
            <a:extLst>
              <a:ext uri="{FF2B5EF4-FFF2-40B4-BE49-F238E27FC236}">
                <a16:creationId xmlns:a16="http://schemas.microsoft.com/office/drawing/2014/main" id="{A26CAC58-41C5-1A17-4A04-FBBC35D858F0}"/>
              </a:ext>
            </a:extLst>
          </p:cNvPr>
          <p:cNvSpPr txBox="1"/>
          <p:nvPr/>
        </p:nvSpPr>
        <p:spPr>
          <a:xfrm>
            <a:off x="4899101" y="17020001"/>
            <a:ext cx="7512598" cy="400110"/>
          </a:xfrm>
          <a:prstGeom prst="rect">
            <a:avLst/>
          </a:prstGeom>
          <a:noFill/>
        </p:spPr>
        <p:txBody>
          <a:bodyPr wrap="square" rtlCol="0">
            <a:spAutoFit/>
          </a:bodyPr>
          <a:lstStyle/>
          <a:p>
            <a:pPr algn="ctr"/>
            <a:r>
              <a:rPr lang="hr-HR" sz="2000" dirty="0"/>
              <a:t>(Bi)</a:t>
            </a:r>
            <a:r>
              <a:rPr lang="hr-HR" sz="2000" dirty="0" err="1"/>
              <a:t>weekly</a:t>
            </a:r>
            <a:r>
              <a:rPr lang="hr-HR" sz="2000" dirty="0"/>
              <a:t> </a:t>
            </a:r>
            <a:r>
              <a:rPr lang="hr-HR" sz="2000" dirty="0" err="1"/>
              <a:t>ovitraps</a:t>
            </a:r>
            <a:r>
              <a:rPr lang="hr-HR" sz="2000" dirty="0"/>
              <a:t> </a:t>
            </a:r>
            <a:r>
              <a:rPr lang="hr-HR" sz="2000" dirty="0" err="1"/>
              <a:t>replacement</a:t>
            </a:r>
            <a:r>
              <a:rPr lang="hr-HR" sz="2000" dirty="0"/>
              <a:t> / </a:t>
            </a:r>
            <a:r>
              <a:rPr lang="hr-HR" sz="2000" dirty="0" err="1"/>
              <a:t>inspection</a:t>
            </a:r>
            <a:endParaRPr lang="hr-HR" sz="2000" dirty="0"/>
          </a:p>
        </p:txBody>
      </p:sp>
      <p:sp>
        <p:nvSpPr>
          <p:cNvPr id="12" name="TekstniOkvir 11">
            <a:extLst>
              <a:ext uri="{FF2B5EF4-FFF2-40B4-BE49-F238E27FC236}">
                <a16:creationId xmlns:a16="http://schemas.microsoft.com/office/drawing/2014/main" id="{531656C8-B9D6-CFE8-D3D1-12A45AADAB15}"/>
              </a:ext>
            </a:extLst>
          </p:cNvPr>
          <p:cNvSpPr txBox="1"/>
          <p:nvPr/>
        </p:nvSpPr>
        <p:spPr>
          <a:xfrm>
            <a:off x="733036" y="17566514"/>
            <a:ext cx="15844730" cy="1477328"/>
          </a:xfrm>
          <a:prstGeom prst="rect">
            <a:avLst/>
          </a:prstGeom>
          <a:noFill/>
        </p:spPr>
        <p:txBody>
          <a:bodyPr wrap="square" rtlCol="0">
            <a:spAutoFit/>
          </a:bodyPr>
          <a:lstStyle/>
          <a:p>
            <a:pPr marL="457200" indent="-457200">
              <a:buFont typeface="Arial" panose="020B0604020202020204" pitchFamily="34" charset="0"/>
              <a:buChar char="•"/>
            </a:pPr>
            <a:r>
              <a:rPr lang="hr-HR" sz="3000" dirty="0" err="1"/>
              <a:t>The</a:t>
            </a:r>
            <a:r>
              <a:rPr lang="hr-HR" sz="3000" dirty="0"/>
              <a:t> </a:t>
            </a:r>
            <a:r>
              <a:rPr lang="hr-HR" sz="3000" dirty="0" err="1"/>
              <a:t>questionnaire</a:t>
            </a:r>
            <a:r>
              <a:rPr lang="hr-HR" sz="3000" dirty="0"/>
              <a:t> </a:t>
            </a:r>
            <a:r>
              <a:rPr lang="hr-HR" sz="3000" dirty="0" err="1"/>
              <a:t>was</a:t>
            </a:r>
            <a:r>
              <a:rPr lang="hr-HR" sz="3000" dirty="0"/>
              <a:t> </a:t>
            </a:r>
            <a:r>
              <a:rPr lang="hr-HR" sz="3000" dirty="0" err="1"/>
              <a:t>conducted</a:t>
            </a:r>
            <a:r>
              <a:rPr lang="hr-HR" sz="3000" dirty="0"/>
              <a:t> </a:t>
            </a:r>
            <a:r>
              <a:rPr lang="hr-HR" sz="3000" dirty="0" err="1"/>
              <a:t>using</a:t>
            </a:r>
            <a:r>
              <a:rPr lang="hr-HR" sz="3000" dirty="0"/>
              <a:t> Google </a:t>
            </a:r>
            <a:r>
              <a:rPr lang="hr-HR" sz="3000" dirty="0" err="1"/>
              <a:t>forms</a:t>
            </a:r>
            <a:r>
              <a:rPr lang="hr-HR" sz="3000" dirty="0"/>
              <a:t> </a:t>
            </a:r>
            <a:r>
              <a:rPr lang="hr-HR" sz="3000" dirty="0" err="1"/>
              <a:t>and</a:t>
            </a:r>
            <a:r>
              <a:rPr lang="hr-HR" sz="3000" dirty="0"/>
              <a:t> </a:t>
            </a:r>
            <a:r>
              <a:rPr lang="hr-HR" sz="3000" dirty="0" err="1"/>
              <a:t>shared</a:t>
            </a:r>
            <a:r>
              <a:rPr lang="hr-HR" sz="3000" dirty="0"/>
              <a:t> </a:t>
            </a:r>
            <a:r>
              <a:rPr lang="hr-HR" sz="3000" dirty="0" err="1"/>
              <a:t>through</a:t>
            </a:r>
            <a:r>
              <a:rPr lang="hr-HR" sz="3000" dirty="0"/>
              <a:t> </a:t>
            </a:r>
            <a:r>
              <a:rPr lang="hr-HR" sz="3000" dirty="0" err="1"/>
              <a:t>social</a:t>
            </a:r>
            <a:r>
              <a:rPr lang="hr-HR" sz="3000" dirty="0"/>
              <a:t> </a:t>
            </a:r>
            <a:r>
              <a:rPr lang="hr-HR" sz="3000" dirty="0" err="1"/>
              <a:t>networks</a:t>
            </a:r>
            <a:r>
              <a:rPr lang="hr-HR" sz="3000" dirty="0"/>
              <a:t>.              </a:t>
            </a:r>
            <a:r>
              <a:rPr lang="hr-HR" sz="3000" dirty="0" err="1"/>
              <a:t>The</a:t>
            </a:r>
            <a:r>
              <a:rPr lang="hr-HR" sz="3000" dirty="0"/>
              <a:t> </a:t>
            </a:r>
            <a:r>
              <a:rPr lang="hr-HR" sz="3000" dirty="0" err="1"/>
              <a:t>collection</a:t>
            </a:r>
            <a:r>
              <a:rPr lang="hr-HR" sz="3000" dirty="0"/>
              <a:t> </a:t>
            </a:r>
            <a:r>
              <a:rPr lang="hr-HR" sz="3000" dirty="0" err="1"/>
              <a:t>of</a:t>
            </a:r>
            <a:r>
              <a:rPr lang="hr-HR" sz="3000" dirty="0"/>
              <a:t> </a:t>
            </a:r>
            <a:r>
              <a:rPr lang="hr-HR" sz="3000" dirty="0" err="1"/>
              <a:t>responses</a:t>
            </a:r>
            <a:r>
              <a:rPr lang="hr-HR" sz="3000" dirty="0"/>
              <a:t> </a:t>
            </a:r>
            <a:r>
              <a:rPr lang="hr-HR" sz="3000" dirty="0" err="1"/>
              <a:t>took</a:t>
            </a:r>
            <a:r>
              <a:rPr lang="hr-HR" sz="3000" dirty="0"/>
              <a:t> place </a:t>
            </a:r>
            <a:r>
              <a:rPr lang="hr-HR" sz="3000" dirty="0" err="1"/>
              <a:t>from</a:t>
            </a:r>
            <a:r>
              <a:rPr lang="hr-HR" sz="3000" dirty="0"/>
              <a:t> 21st April to 30th May 2022.                                            A total </a:t>
            </a:r>
            <a:r>
              <a:rPr lang="hr-HR" sz="3000" dirty="0" err="1"/>
              <a:t>of</a:t>
            </a:r>
            <a:r>
              <a:rPr lang="hr-HR" sz="3000" dirty="0"/>
              <a:t> 150 </a:t>
            </a:r>
            <a:r>
              <a:rPr lang="hr-HR" sz="3000" dirty="0" err="1"/>
              <a:t>respondents</a:t>
            </a:r>
            <a:r>
              <a:rPr lang="hr-HR" sz="3000" dirty="0"/>
              <a:t> </a:t>
            </a:r>
            <a:r>
              <a:rPr lang="hr-HR" sz="3000" dirty="0" err="1"/>
              <a:t>participated</a:t>
            </a:r>
            <a:r>
              <a:rPr lang="hr-HR" sz="3000" dirty="0"/>
              <a:t>. </a:t>
            </a:r>
          </a:p>
        </p:txBody>
      </p:sp>
      <p:sp>
        <p:nvSpPr>
          <p:cNvPr id="52" name="TekstniOkvir 51">
            <a:extLst>
              <a:ext uri="{FF2B5EF4-FFF2-40B4-BE49-F238E27FC236}">
                <a16:creationId xmlns:a16="http://schemas.microsoft.com/office/drawing/2014/main" id="{FC81D1B7-0324-A9B2-9C79-9FB142CAF354}"/>
              </a:ext>
            </a:extLst>
          </p:cNvPr>
          <p:cNvSpPr txBox="1"/>
          <p:nvPr/>
        </p:nvSpPr>
        <p:spPr>
          <a:xfrm>
            <a:off x="17782165" y="11228672"/>
            <a:ext cx="11395547" cy="400110"/>
          </a:xfrm>
          <a:prstGeom prst="rect">
            <a:avLst/>
          </a:prstGeom>
          <a:noFill/>
        </p:spPr>
        <p:txBody>
          <a:bodyPr wrap="square" rtlCol="0">
            <a:spAutoFit/>
          </a:bodyPr>
          <a:lstStyle/>
          <a:p>
            <a:pPr algn="ctr"/>
            <a:r>
              <a:rPr lang="hr-HR" sz="2000" b="1" spc="-150" dirty="0"/>
              <a:t>Figure 1. </a:t>
            </a:r>
            <a:r>
              <a:rPr lang="hr-HR" sz="2000" spc="-150" dirty="0" err="1"/>
              <a:t>Locations</a:t>
            </a:r>
            <a:r>
              <a:rPr lang="hr-HR" sz="2000" spc="-150" dirty="0"/>
              <a:t> </a:t>
            </a:r>
            <a:r>
              <a:rPr lang="hr-HR" sz="2000" spc="-150" dirty="0" err="1"/>
              <a:t>of</a:t>
            </a:r>
            <a:r>
              <a:rPr lang="hr-HR" sz="2000" spc="-150" dirty="0"/>
              <a:t> </a:t>
            </a:r>
            <a:r>
              <a:rPr lang="hr-HR" sz="2000" spc="-150" dirty="0" err="1"/>
              <a:t>residential</a:t>
            </a:r>
            <a:r>
              <a:rPr lang="hr-HR" sz="2000" spc="-150" dirty="0"/>
              <a:t> </a:t>
            </a:r>
            <a:r>
              <a:rPr lang="hr-HR" sz="2000" spc="-150" dirty="0" err="1"/>
              <a:t>backyards</a:t>
            </a:r>
            <a:r>
              <a:rPr lang="hr-HR" sz="2000" spc="-150" dirty="0"/>
              <a:t> – </a:t>
            </a:r>
            <a:r>
              <a:rPr lang="hr-HR" sz="2000" spc="-150" dirty="0" err="1"/>
              <a:t>ovitraps</a:t>
            </a:r>
            <a:r>
              <a:rPr lang="hr-HR" sz="2000" spc="-150" dirty="0"/>
              <a:t> </a:t>
            </a:r>
            <a:r>
              <a:rPr lang="hr-HR" sz="2000" spc="-150" dirty="0" err="1"/>
              <a:t>in</a:t>
            </a:r>
            <a:r>
              <a:rPr lang="hr-HR" sz="2000" spc="-150" dirty="0"/>
              <a:t> </a:t>
            </a:r>
            <a:r>
              <a:rPr lang="hr-HR" sz="2000" spc="-150" dirty="0" err="1"/>
              <a:t>the</a:t>
            </a:r>
            <a:r>
              <a:rPr lang="hr-HR" sz="2000" spc="-150" dirty="0"/>
              <a:t> Brod-Posavina </a:t>
            </a:r>
            <a:r>
              <a:rPr lang="hr-HR" sz="2000" spc="-150" dirty="0" err="1"/>
              <a:t>County</a:t>
            </a:r>
            <a:r>
              <a:rPr lang="hr-HR" sz="2000" spc="-150" dirty="0"/>
              <a:t>. </a:t>
            </a:r>
          </a:p>
        </p:txBody>
      </p:sp>
      <p:sp>
        <p:nvSpPr>
          <p:cNvPr id="54" name="TekstniOkvir 53">
            <a:extLst>
              <a:ext uri="{FF2B5EF4-FFF2-40B4-BE49-F238E27FC236}">
                <a16:creationId xmlns:a16="http://schemas.microsoft.com/office/drawing/2014/main" id="{01BB85CE-9540-483B-0106-E84009357484}"/>
              </a:ext>
            </a:extLst>
          </p:cNvPr>
          <p:cNvSpPr txBox="1"/>
          <p:nvPr/>
        </p:nvSpPr>
        <p:spPr>
          <a:xfrm>
            <a:off x="21789269" y="18188867"/>
            <a:ext cx="3568921" cy="1015663"/>
          </a:xfrm>
          <a:prstGeom prst="rect">
            <a:avLst/>
          </a:prstGeom>
          <a:noFill/>
        </p:spPr>
        <p:txBody>
          <a:bodyPr wrap="square" rtlCol="0">
            <a:spAutoFit/>
          </a:bodyPr>
          <a:lstStyle/>
          <a:p>
            <a:pPr algn="ctr"/>
            <a:r>
              <a:rPr lang="hr-HR" sz="2000" b="1" spc="-150" dirty="0"/>
              <a:t>Figure 4.</a:t>
            </a:r>
            <a:r>
              <a:rPr lang="en-GB" sz="2000" spc="-150" dirty="0"/>
              <a:t> </a:t>
            </a:r>
            <a:r>
              <a:rPr lang="hr-HR" sz="2000" spc="-150" dirty="0" err="1"/>
              <a:t>Invasive</a:t>
            </a:r>
            <a:r>
              <a:rPr lang="hr-HR" sz="2000" spc="-150" dirty="0"/>
              <a:t> </a:t>
            </a:r>
            <a:r>
              <a:rPr lang="en-GB" sz="2000" i="1" spc="-150" dirty="0" err="1"/>
              <a:t>Aedes</a:t>
            </a:r>
            <a:r>
              <a:rPr lang="hr-HR" sz="2000" spc="-150" dirty="0"/>
              <a:t> </a:t>
            </a:r>
            <a:r>
              <a:rPr lang="hr-HR" sz="2000" spc="-150" dirty="0" err="1"/>
              <a:t>mosquito</a:t>
            </a:r>
            <a:r>
              <a:rPr lang="hr-HR" sz="2000" spc="-150" dirty="0"/>
              <a:t> </a:t>
            </a:r>
            <a:r>
              <a:rPr lang="hr-HR" sz="2000" spc="-150" dirty="0" err="1"/>
              <a:t>eggs</a:t>
            </a:r>
            <a:r>
              <a:rPr lang="hr-HR" sz="2000" spc="-150" dirty="0"/>
              <a:t> o</a:t>
            </a:r>
            <a:r>
              <a:rPr lang="en-GB" sz="2000" spc="-150" dirty="0"/>
              <a:t>n hardboard paddle</a:t>
            </a:r>
            <a:r>
              <a:rPr lang="hr-HR" sz="2000" spc="-150" dirty="0"/>
              <a:t> (A) </a:t>
            </a:r>
            <a:r>
              <a:rPr lang="hr-HR" sz="2000" spc="-150" dirty="0" err="1"/>
              <a:t>and</a:t>
            </a:r>
            <a:r>
              <a:rPr lang="hr-HR" sz="2000" spc="-150" dirty="0"/>
              <a:t> </a:t>
            </a:r>
            <a:r>
              <a:rPr lang="hr-HR" sz="2000" spc="-150" dirty="0" err="1"/>
              <a:t>mosquito</a:t>
            </a:r>
            <a:r>
              <a:rPr lang="hr-HR" sz="2000" spc="-150" dirty="0"/>
              <a:t> </a:t>
            </a:r>
            <a:r>
              <a:rPr lang="hr-HR" sz="2000" spc="-150" dirty="0" err="1"/>
              <a:t>rearing</a:t>
            </a:r>
            <a:r>
              <a:rPr lang="hr-HR" sz="2000" spc="-150" dirty="0"/>
              <a:t> </a:t>
            </a:r>
            <a:r>
              <a:rPr lang="hr-HR" sz="2000" spc="-150" dirty="0" err="1"/>
              <a:t>in</a:t>
            </a:r>
            <a:r>
              <a:rPr lang="hr-HR" sz="2000" spc="-150" dirty="0"/>
              <a:t> </a:t>
            </a:r>
            <a:r>
              <a:rPr lang="hr-HR" sz="2000" spc="-150" dirty="0" err="1"/>
              <a:t>laboratory</a:t>
            </a:r>
            <a:r>
              <a:rPr lang="hr-HR" sz="2000" spc="-150" dirty="0"/>
              <a:t> (B).</a:t>
            </a:r>
            <a:r>
              <a:rPr lang="hr-HR" sz="2000" b="1" spc="-150" dirty="0"/>
              <a:t> </a:t>
            </a:r>
            <a:endParaRPr lang="hr-HR" sz="2000" spc="-150" dirty="0"/>
          </a:p>
        </p:txBody>
      </p:sp>
      <p:sp>
        <p:nvSpPr>
          <p:cNvPr id="58" name="TekstniOkvir 57">
            <a:extLst>
              <a:ext uri="{FF2B5EF4-FFF2-40B4-BE49-F238E27FC236}">
                <a16:creationId xmlns:a16="http://schemas.microsoft.com/office/drawing/2014/main" id="{6311026D-B3ED-811D-9695-AE77A4FF7C33}"/>
              </a:ext>
            </a:extLst>
          </p:cNvPr>
          <p:cNvSpPr txBox="1"/>
          <p:nvPr/>
        </p:nvSpPr>
        <p:spPr>
          <a:xfrm>
            <a:off x="25662006" y="18188867"/>
            <a:ext cx="3745962" cy="1015663"/>
          </a:xfrm>
          <a:prstGeom prst="rect">
            <a:avLst/>
          </a:prstGeom>
          <a:noFill/>
        </p:spPr>
        <p:txBody>
          <a:bodyPr wrap="square" rtlCol="0">
            <a:spAutoFit/>
          </a:bodyPr>
          <a:lstStyle/>
          <a:p>
            <a:pPr algn="ctr"/>
            <a:r>
              <a:rPr lang="hr-HR" sz="2000" b="1" spc="-150" dirty="0"/>
              <a:t>Figure 5. </a:t>
            </a:r>
            <a:r>
              <a:rPr lang="en-GB" sz="2000" spc="-150" dirty="0"/>
              <a:t>Morphological characteristics</a:t>
            </a:r>
          </a:p>
          <a:p>
            <a:pPr algn="ctr"/>
            <a:r>
              <a:rPr lang="en-GB" sz="2000" spc="-150" dirty="0"/>
              <a:t>of the adult mosquito: </a:t>
            </a:r>
            <a:r>
              <a:rPr lang="en-GB" sz="2000" i="1" spc="-150" dirty="0"/>
              <a:t>Aedes albopictus</a:t>
            </a:r>
          </a:p>
          <a:p>
            <a:pPr algn="ctr"/>
            <a:r>
              <a:rPr lang="en-GB" sz="2000" spc="-150" dirty="0"/>
              <a:t>(A, C) and </a:t>
            </a:r>
            <a:r>
              <a:rPr lang="en-GB" sz="2000" i="1" spc="-150" dirty="0"/>
              <a:t>Aedes japonicus</a:t>
            </a:r>
            <a:r>
              <a:rPr lang="en-GB" sz="2000" spc="-150" dirty="0"/>
              <a:t> (B, D).</a:t>
            </a:r>
            <a:r>
              <a:rPr lang="hr-HR" sz="2000" spc="-150" dirty="0"/>
              <a:t> </a:t>
            </a:r>
          </a:p>
        </p:txBody>
      </p:sp>
      <p:sp>
        <p:nvSpPr>
          <p:cNvPr id="59" name="TekstniOkvir 58">
            <a:extLst>
              <a:ext uri="{FF2B5EF4-FFF2-40B4-BE49-F238E27FC236}">
                <a16:creationId xmlns:a16="http://schemas.microsoft.com/office/drawing/2014/main" id="{B6BEEAC0-64CD-B20D-91A6-80AAC127A5A8}"/>
              </a:ext>
            </a:extLst>
          </p:cNvPr>
          <p:cNvSpPr txBox="1"/>
          <p:nvPr/>
        </p:nvSpPr>
        <p:spPr>
          <a:xfrm>
            <a:off x="717734" y="40065512"/>
            <a:ext cx="26301192" cy="2246769"/>
          </a:xfrm>
          <a:prstGeom prst="rect">
            <a:avLst/>
          </a:prstGeom>
          <a:noFill/>
        </p:spPr>
        <p:txBody>
          <a:bodyPr wrap="square" rtlCol="0">
            <a:spAutoFit/>
          </a:bodyPr>
          <a:lstStyle/>
          <a:p>
            <a:r>
              <a:rPr lang="hr-HR" sz="2000" dirty="0"/>
              <a:t>[1] </a:t>
            </a:r>
            <a:r>
              <a:rPr lang="hr-HR" sz="2000" dirty="0" err="1"/>
              <a:t>Medlock</a:t>
            </a:r>
            <a:r>
              <a:rPr lang="hr-HR" sz="2000" dirty="0"/>
              <a:t>, J. M., </a:t>
            </a:r>
            <a:r>
              <a:rPr lang="hr-HR" sz="2000" dirty="0" err="1"/>
              <a:t>Hansford</a:t>
            </a:r>
            <a:r>
              <a:rPr lang="hr-HR" sz="2000" dirty="0"/>
              <a:t>, K. M., </a:t>
            </a:r>
            <a:r>
              <a:rPr lang="hr-HR" sz="2000" dirty="0" err="1"/>
              <a:t>Schaffner</a:t>
            </a:r>
            <a:r>
              <a:rPr lang="hr-HR" sz="2000" dirty="0"/>
              <a:t>, F., </a:t>
            </a:r>
            <a:r>
              <a:rPr lang="hr-HR" sz="2000" dirty="0" err="1"/>
              <a:t>Versteirt</a:t>
            </a:r>
            <a:r>
              <a:rPr lang="hr-HR" sz="2000" dirty="0"/>
              <a:t>, V., </a:t>
            </a:r>
            <a:r>
              <a:rPr lang="hr-HR" sz="2000" dirty="0" err="1"/>
              <a:t>Hendrickx</a:t>
            </a:r>
            <a:r>
              <a:rPr lang="hr-HR" sz="2000" dirty="0"/>
              <a:t>, G., </a:t>
            </a:r>
            <a:r>
              <a:rPr lang="hr-HR" sz="2000" dirty="0" err="1"/>
              <a:t>Zeller</a:t>
            </a:r>
            <a:r>
              <a:rPr lang="hr-HR" sz="2000" dirty="0"/>
              <a:t>, H., </a:t>
            </a:r>
            <a:r>
              <a:rPr lang="hr-HR" sz="2000" dirty="0" err="1"/>
              <a:t>Bortel</a:t>
            </a:r>
            <a:r>
              <a:rPr lang="hr-HR" sz="2000" dirty="0"/>
              <a:t>, W. V. (2012) A </a:t>
            </a:r>
            <a:r>
              <a:rPr lang="hr-HR" sz="2000" dirty="0" err="1"/>
              <a:t>review</a:t>
            </a:r>
            <a:r>
              <a:rPr lang="hr-HR" sz="2000" dirty="0"/>
              <a:t> </a:t>
            </a:r>
            <a:r>
              <a:rPr lang="hr-HR" sz="2000" dirty="0" err="1"/>
              <a:t>of</a:t>
            </a:r>
            <a:r>
              <a:rPr lang="hr-HR" sz="2000" dirty="0"/>
              <a:t> </a:t>
            </a:r>
            <a:r>
              <a:rPr lang="hr-HR" sz="2000" dirty="0" err="1"/>
              <a:t>the</a:t>
            </a:r>
            <a:r>
              <a:rPr lang="hr-HR" sz="2000" dirty="0"/>
              <a:t> </a:t>
            </a:r>
            <a:r>
              <a:rPr lang="hr-HR" sz="2000" dirty="0" err="1"/>
              <a:t>invasive</a:t>
            </a:r>
            <a:r>
              <a:rPr lang="hr-HR" sz="2000" dirty="0"/>
              <a:t> </a:t>
            </a:r>
            <a:r>
              <a:rPr lang="hr-HR" sz="2000" dirty="0" err="1"/>
              <a:t>mosquitoes</a:t>
            </a:r>
            <a:r>
              <a:rPr lang="hr-HR" sz="2000" dirty="0"/>
              <a:t> </a:t>
            </a:r>
            <a:r>
              <a:rPr lang="hr-HR" sz="2000" dirty="0" err="1"/>
              <a:t>in</a:t>
            </a:r>
            <a:r>
              <a:rPr lang="hr-HR" sz="2000" dirty="0"/>
              <a:t> Europe: </a:t>
            </a:r>
            <a:r>
              <a:rPr lang="hr-HR" sz="2000" dirty="0" err="1"/>
              <a:t>ecology</a:t>
            </a:r>
            <a:r>
              <a:rPr lang="hr-HR" sz="2000" dirty="0"/>
              <a:t>, </a:t>
            </a:r>
            <a:r>
              <a:rPr lang="hr-HR" sz="2000" dirty="0" err="1"/>
              <a:t>public</a:t>
            </a:r>
            <a:r>
              <a:rPr lang="hr-HR" sz="2000" dirty="0"/>
              <a:t> </a:t>
            </a:r>
            <a:r>
              <a:rPr lang="hr-HR" sz="2000" dirty="0" err="1"/>
              <a:t>health</a:t>
            </a:r>
            <a:r>
              <a:rPr lang="hr-HR" sz="2000" dirty="0"/>
              <a:t> </a:t>
            </a:r>
            <a:r>
              <a:rPr lang="hr-HR" sz="2000" dirty="0" err="1"/>
              <a:t>risks</a:t>
            </a:r>
            <a:r>
              <a:rPr lang="hr-HR" sz="2000" dirty="0"/>
              <a:t>, </a:t>
            </a:r>
            <a:r>
              <a:rPr lang="hr-HR" sz="2000" dirty="0" err="1"/>
              <a:t>and</a:t>
            </a:r>
            <a:r>
              <a:rPr lang="hr-HR" sz="2000" dirty="0"/>
              <a:t> </a:t>
            </a:r>
            <a:r>
              <a:rPr lang="hr-HR" sz="2000" dirty="0" err="1"/>
              <a:t>control</a:t>
            </a:r>
            <a:r>
              <a:rPr lang="hr-HR" sz="2000" dirty="0"/>
              <a:t> </a:t>
            </a:r>
            <a:r>
              <a:rPr lang="hr-HR" sz="2000" dirty="0" err="1"/>
              <a:t>options</a:t>
            </a:r>
            <a:r>
              <a:rPr lang="hr-HR" sz="2000" dirty="0"/>
              <a:t>. </a:t>
            </a:r>
            <a:r>
              <a:rPr lang="hr-HR" sz="2000" dirty="0" err="1"/>
              <a:t>Vector</a:t>
            </a:r>
            <a:r>
              <a:rPr lang="hr-HR" sz="2000" dirty="0"/>
              <a:t>-borne </a:t>
            </a:r>
            <a:r>
              <a:rPr lang="hr-HR" sz="2000" dirty="0" err="1"/>
              <a:t>and</a:t>
            </a:r>
            <a:r>
              <a:rPr lang="hr-HR" sz="2000" dirty="0"/>
              <a:t> </a:t>
            </a:r>
            <a:r>
              <a:rPr lang="hr-HR" sz="2000" dirty="0" err="1"/>
              <a:t>zoonotic</a:t>
            </a:r>
            <a:r>
              <a:rPr lang="hr-HR" sz="2000" dirty="0"/>
              <a:t> </a:t>
            </a:r>
            <a:r>
              <a:rPr lang="hr-HR" sz="2000" dirty="0" err="1"/>
              <a:t>diseases</a:t>
            </a:r>
            <a:r>
              <a:rPr lang="hr-HR" sz="2000" dirty="0"/>
              <a:t> 12(6), 435-447.</a:t>
            </a:r>
          </a:p>
          <a:p>
            <a:r>
              <a:rPr lang="hr-HR" sz="2000" dirty="0"/>
              <a:t>[2] Petrić, D., Bellini, R., </a:t>
            </a:r>
            <a:r>
              <a:rPr lang="hr-HR" sz="2000" dirty="0" err="1"/>
              <a:t>Scholte</a:t>
            </a:r>
            <a:r>
              <a:rPr lang="hr-HR" sz="2000" dirty="0"/>
              <a:t>, E. J., </a:t>
            </a:r>
            <a:r>
              <a:rPr lang="hr-HR" sz="2000" dirty="0" err="1"/>
              <a:t>Rakotoarivony</a:t>
            </a:r>
            <a:r>
              <a:rPr lang="hr-HR" sz="2000" dirty="0"/>
              <a:t>, L. M., </a:t>
            </a:r>
            <a:r>
              <a:rPr lang="hr-HR" sz="2000" dirty="0" err="1"/>
              <a:t>Schaffner</a:t>
            </a:r>
            <a:r>
              <a:rPr lang="hr-HR" sz="2000" dirty="0"/>
              <a:t>, F. (2014) Monitoring </a:t>
            </a:r>
            <a:r>
              <a:rPr lang="hr-HR" sz="2000" dirty="0" err="1"/>
              <a:t>population</a:t>
            </a:r>
            <a:r>
              <a:rPr lang="hr-HR" sz="2000" dirty="0"/>
              <a:t> </a:t>
            </a:r>
            <a:r>
              <a:rPr lang="hr-HR" sz="2000" dirty="0" err="1"/>
              <a:t>and</a:t>
            </a:r>
            <a:r>
              <a:rPr lang="hr-HR" sz="2000" dirty="0"/>
              <a:t> </a:t>
            </a:r>
            <a:r>
              <a:rPr lang="hr-HR" sz="2000" dirty="0" err="1"/>
              <a:t>environmental</a:t>
            </a:r>
            <a:r>
              <a:rPr lang="hr-HR" sz="2000" dirty="0"/>
              <a:t> </a:t>
            </a:r>
            <a:r>
              <a:rPr lang="hr-HR" sz="2000" dirty="0" err="1"/>
              <a:t>parameters</a:t>
            </a:r>
            <a:r>
              <a:rPr lang="hr-HR" sz="2000" dirty="0"/>
              <a:t> </a:t>
            </a:r>
            <a:r>
              <a:rPr lang="hr-HR" sz="2000" dirty="0" err="1"/>
              <a:t>of</a:t>
            </a:r>
            <a:r>
              <a:rPr lang="hr-HR" sz="2000" dirty="0"/>
              <a:t> </a:t>
            </a:r>
            <a:r>
              <a:rPr lang="hr-HR" sz="2000" dirty="0" err="1"/>
              <a:t>invasive</a:t>
            </a:r>
            <a:r>
              <a:rPr lang="hr-HR" sz="2000" dirty="0"/>
              <a:t> </a:t>
            </a:r>
            <a:r>
              <a:rPr lang="hr-HR" sz="2000" dirty="0" err="1"/>
              <a:t>mosquito</a:t>
            </a:r>
            <a:r>
              <a:rPr lang="hr-HR" sz="2000" dirty="0"/>
              <a:t> </a:t>
            </a:r>
            <a:r>
              <a:rPr lang="hr-HR" sz="2000" dirty="0" err="1"/>
              <a:t>species</a:t>
            </a:r>
            <a:r>
              <a:rPr lang="hr-HR" sz="2000" dirty="0"/>
              <a:t> </a:t>
            </a:r>
            <a:r>
              <a:rPr lang="hr-HR" sz="2000" dirty="0" err="1"/>
              <a:t>in</a:t>
            </a:r>
            <a:r>
              <a:rPr lang="hr-HR" sz="2000" dirty="0"/>
              <a:t> Europe. </a:t>
            </a:r>
            <a:r>
              <a:rPr lang="hr-HR" sz="2000" dirty="0" err="1"/>
              <a:t>Parasites</a:t>
            </a:r>
            <a:r>
              <a:rPr lang="hr-HR" sz="2000" dirty="0"/>
              <a:t> &amp; </a:t>
            </a:r>
            <a:r>
              <a:rPr lang="hr-HR" sz="2000" dirty="0" err="1"/>
              <a:t>Vectors</a:t>
            </a:r>
            <a:r>
              <a:rPr lang="hr-HR" sz="2000" dirty="0"/>
              <a:t>, 7(1), 1-14.</a:t>
            </a:r>
          </a:p>
          <a:p>
            <a:r>
              <a:rPr lang="hr-HR" sz="2000" dirty="0"/>
              <a:t>[3] Terzić, I., Cvitković, A., </a:t>
            </a:r>
            <a:r>
              <a:rPr lang="hr-HR" sz="2000" dirty="0" err="1"/>
              <a:t>Merdić</a:t>
            </a:r>
            <a:r>
              <a:rPr lang="hr-HR" sz="2000" dirty="0"/>
              <a:t>, E., </a:t>
            </a:r>
            <a:r>
              <a:rPr lang="hr-HR" sz="2000" dirty="0" err="1"/>
              <a:t>Sudarić</a:t>
            </a:r>
            <a:r>
              <a:rPr lang="hr-HR" sz="2000" dirty="0"/>
              <a:t> Bogojević, M. (2018) Prisutnost invazivnih vrsta komaraca na području Brodsko-posavske županije. DDD i ZUPP 2018 - invazivne strane vrste - izazov struci. 30. znanstveno-stručno-edukativni seminar s međunarodnim sudjelovanjem, </a:t>
            </a:r>
            <a:r>
              <a:rPr lang="hr-HR" sz="2000" dirty="0" err="1"/>
              <a:t>Korunić.d.o.o</a:t>
            </a:r>
            <a:r>
              <a:rPr lang="hr-HR" sz="2000" dirty="0"/>
              <a:t>., Zagreb, 67-82.</a:t>
            </a:r>
          </a:p>
          <a:p>
            <a:r>
              <a:rPr lang="hr-HR" sz="2000" dirty="0"/>
              <a:t>[4] </a:t>
            </a:r>
            <a:r>
              <a:rPr lang="hr-HR" sz="2000" dirty="0" err="1"/>
              <a:t>Sudarić</a:t>
            </a:r>
            <a:r>
              <a:rPr lang="hr-HR" sz="2000" dirty="0"/>
              <a:t> Bogojević, M., Terzić, I., Cvitković, A., Jurić, D., Zahirović, Ž. (2019) Uloga </a:t>
            </a:r>
            <a:r>
              <a:rPr lang="hr-HR" sz="2000" dirty="0" err="1"/>
              <a:t>ovipozicijske</a:t>
            </a:r>
            <a:r>
              <a:rPr lang="hr-HR" sz="2000" dirty="0"/>
              <a:t> klopke u kontroli invazivnih vrsta komaraca na području Brodsko-posavske županije. DDD i ZUPP 2019 - otpad - ekološka niša, 31. znanstveno-stručno-edukativni seminar s međunarodnim sudjelovanjem, </a:t>
            </a:r>
            <a:r>
              <a:rPr lang="hr-HR" sz="2000" dirty="0" err="1"/>
              <a:t>Korunić</a:t>
            </a:r>
            <a:r>
              <a:rPr lang="hr-HR" sz="2000" dirty="0"/>
              <a:t> d.o.o., Zagreb, 113-127.</a:t>
            </a:r>
          </a:p>
          <a:p>
            <a:r>
              <a:rPr lang="hr-HR" sz="2000" dirty="0"/>
              <a:t>[5] Becker, N., Petric, D., </a:t>
            </a:r>
            <a:r>
              <a:rPr lang="hr-HR" sz="2000" dirty="0" err="1"/>
              <a:t>Zgomba</a:t>
            </a:r>
            <a:r>
              <a:rPr lang="hr-HR" sz="2000" dirty="0"/>
              <a:t>, M., </a:t>
            </a:r>
            <a:r>
              <a:rPr lang="hr-HR" sz="2000" dirty="0" err="1"/>
              <a:t>Boase</a:t>
            </a:r>
            <a:r>
              <a:rPr lang="hr-HR" sz="2000" dirty="0"/>
              <a:t>, C., </a:t>
            </a:r>
            <a:r>
              <a:rPr lang="hr-HR" sz="2000" dirty="0" err="1"/>
              <a:t>Madon</a:t>
            </a:r>
            <a:r>
              <a:rPr lang="hr-HR" sz="2000" dirty="0"/>
              <a:t>, M., </a:t>
            </a:r>
            <a:r>
              <a:rPr lang="hr-HR" sz="2000" dirty="0" err="1"/>
              <a:t>Dahl</a:t>
            </a:r>
            <a:r>
              <a:rPr lang="hr-HR" sz="2000" dirty="0"/>
              <a:t>, C., </a:t>
            </a:r>
            <a:r>
              <a:rPr lang="hr-HR" sz="2000" dirty="0" err="1"/>
              <a:t>Kaiser</a:t>
            </a:r>
            <a:r>
              <a:rPr lang="hr-HR" sz="2000" dirty="0"/>
              <a:t>, A. (2010) </a:t>
            </a:r>
            <a:r>
              <a:rPr lang="hr-HR" sz="2000" dirty="0" err="1"/>
              <a:t>Mosquitoes</a:t>
            </a:r>
            <a:r>
              <a:rPr lang="hr-HR" sz="2000" dirty="0"/>
              <a:t> </a:t>
            </a:r>
            <a:r>
              <a:rPr lang="hr-HR" sz="2000" dirty="0" err="1"/>
              <a:t>and</a:t>
            </a:r>
            <a:r>
              <a:rPr lang="hr-HR" sz="2000" dirty="0"/>
              <a:t> </a:t>
            </a:r>
            <a:r>
              <a:rPr lang="hr-HR" sz="2000" dirty="0" err="1"/>
              <a:t>their</a:t>
            </a:r>
            <a:r>
              <a:rPr lang="hr-HR" sz="2000" dirty="0"/>
              <a:t> </a:t>
            </a:r>
            <a:r>
              <a:rPr lang="hr-HR" sz="2000" dirty="0" err="1"/>
              <a:t>Control</a:t>
            </a:r>
            <a:r>
              <a:rPr lang="hr-HR" sz="2000" dirty="0"/>
              <a:t>. (2 </a:t>
            </a:r>
            <a:r>
              <a:rPr lang="hr-HR" sz="2000" dirty="0" err="1"/>
              <a:t>ed</a:t>
            </a:r>
            <a:r>
              <a:rPr lang="hr-HR" sz="2000" dirty="0"/>
              <a:t>.) Springer. https://doi.org/10.1007/978-3-540-92874-4.</a:t>
            </a:r>
          </a:p>
        </p:txBody>
      </p:sp>
      <p:graphicFrame>
        <p:nvGraphicFramePr>
          <p:cNvPr id="62" name="Grafikon 61">
            <a:extLst>
              <a:ext uri="{FF2B5EF4-FFF2-40B4-BE49-F238E27FC236}">
                <a16:creationId xmlns:a16="http://schemas.microsoft.com/office/drawing/2014/main" id="{0078E3F6-9A3C-391C-FB29-EBAD3F8C6498}"/>
              </a:ext>
            </a:extLst>
          </p:cNvPr>
          <p:cNvGraphicFramePr>
            <a:graphicFrameLocks/>
          </p:cNvGraphicFramePr>
          <p:nvPr>
            <p:extLst>
              <p:ext uri="{D42A27DB-BD31-4B8C-83A1-F6EECF244321}">
                <p14:modId xmlns:p14="http://schemas.microsoft.com/office/powerpoint/2010/main" val="1507337002"/>
              </p:ext>
            </p:extLst>
          </p:nvPr>
        </p:nvGraphicFramePr>
        <p:xfrm>
          <a:off x="733035" y="20794483"/>
          <a:ext cx="6583703" cy="371639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Grafikon 66">
            <a:extLst>
              <a:ext uri="{FF2B5EF4-FFF2-40B4-BE49-F238E27FC236}">
                <a16:creationId xmlns:a16="http://schemas.microsoft.com/office/drawing/2014/main" id="{EF4EF68B-DA41-8321-4FA2-B157E17C0692}"/>
              </a:ext>
            </a:extLst>
          </p:cNvPr>
          <p:cNvGraphicFramePr>
            <a:graphicFrameLocks/>
          </p:cNvGraphicFramePr>
          <p:nvPr>
            <p:extLst>
              <p:ext uri="{D42A27DB-BD31-4B8C-83A1-F6EECF244321}">
                <p14:modId xmlns:p14="http://schemas.microsoft.com/office/powerpoint/2010/main" val="2829054349"/>
              </p:ext>
            </p:extLst>
          </p:nvPr>
        </p:nvGraphicFramePr>
        <p:xfrm>
          <a:off x="719097" y="25660690"/>
          <a:ext cx="6584400" cy="3715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8" name="Grafikon 67">
            <a:extLst>
              <a:ext uri="{FF2B5EF4-FFF2-40B4-BE49-F238E27FC236}">
                <a16:creationId xmlns:a16="http://schemas.microsoft.com/office/drawing/2014/main" id="{3E9BD204-ED7F-2C19-44AE-1C45E57F6325}"/>
              </a:ext>
            </a:extLst>
          </p:cNvPr>
          <p:cNvGraphicFramePr>
            <a:graphicFrameLocks/>
          </p:cNvGraphicFramePr>
          <p:nvPr>
            <p:extLst>
              <p:ext uri="{D42A27DB-BD31-4B8C-83A1-F6EECF244321}">
                <p14:modId xmlns:p14="http://schemas.microsoft.com/office/powerpoint/2010/main" val="1942115918"/>
              </p:ext>
            </p:extLst>
          </p:nvPr>
        </p:nvGraphicFramePr>
        <p:xfrm>
          <a:off x="7954025" y="20794483"/>
          <a:ext cx="6584400" cy="37132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0" name="Grafikon 69">
            <a:extLst>
              <a:ext uri="{FF2B5EF4-FFF2-40B4-BE49-F238E27FC236}">
                <a16:creationId xmlns:a16="http://schemas.microsoft.com/office/drawing/2014/main" id="{3A4E9263-4E35-9255-F8AF-C84BD1C521D1}"/>
              </a:ext>
            </a:extLst>
          </p:cNvPr>
          <p:cNvGraphicFramePr>
            <a:graphicFrameLocks/>
          </p:cNvGraphicFramePr>
          <p:nvPr>
            <p:extLst>
              <p:ext uri="{D42A27DB-BD31-4B8C-83A1-F6EECF244321}">
                <p14:modId xmlns:p14="http://schemas.microsoft.com/office/powerpoint/2010/main" val="2888160151"/>
              </p:ext>
            </p:extLst>
          </p:nvPr>
        </p:nvGraphicFramePr>
        <p:xfrm>
          <a:off x="7951674" y="25662033"/>
          <a:ext cx="6584400" cy="3715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Grafikon 38">
            <a:extLst>
              <a:ext uri="{FF2B5EF4-FFF2-40B4-BE49-F238E27FC236}">
                <a16:creationId xmlns:a16="http://schemas.microsoft.com/office/drawing/2014/main" id="{97AD33A2-F141-6E4A-B618-1652922D2F91}"/>
              </a:ext>
            </a:extLst>
          </p:cNvPr>
          <p:cNvGraphicFramePr>
            <a:graphicFrameLocks/>
          </p:cNvGraphicFramePr>
          <p:nvPr>
            <p:extLst>
              <p:ext uri="{D42A27DB-BD31-4B8C-83A1-F6EECF244321}">
                <p14:modId xmlns:p14="http://schemas.microsoft.com/office/powerpoint/2010/main" val="93554969"/>
              </p:ext>
            </p:extLst>
          </p:nvPr>
        </p:nvGraphicFramePr>
        <p:xfrm>
          <a:off x="719097" y="31365239"/>
          <a:ext cx="4599437" cy="364067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1" name="Grafikon 40">
            <a:extLst>
              <a:ext uri="{FF2B5EF4-FFF2-40B4-BE49-F238E27FC236}">
                <a16:creationId xmlns:a16="http://schemas.microsoft.com/office/drawing/2014/main" id="{CC6F869D-EE61-4469-779E-C5CE2A56168B}"/>
              </a:ext>
            </a:extLst>
          </p:cNvPr>
          <p:cNvGraphicFramePr>
            <a:graphicFrameLocks/>
          </p:cNvGraphicFramePr>
          <p:nvPr>
            <p:extLst>
              <p:ext uri="{D42A27DB-BD31-4B8C-83A1-F6EECF244321}">
                <p14:modId xmlns:p14="http://schemas.microsoft.com/office/powerpoint/2010/main" val="3437918799"/>
              </p:ext>
            </p:extLst>
          </p:nvPr>
        </p:nvGraphicFramePr>
        <p:xfrm>
          <a:off x="5631736" y="31365240"/>
          <a:ext cx="4591313" cy="36396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4" name="Grafikon 43">
            <a:extLst>
              <a:ext uri="{FF2B5EF4-FFF2-40B4-BE49-F238E27FC236}">
                <a16:creationId xmlns:a16="http://schemas.microsoft.com/office/drawing/2014/main" id="{DD479CAF-DE6C-56B6-09C0-9139EBAF7005}"/>
              </a:ext>
            </a:extLst>
          </p:cNvPr>
          <p:cNvGraphicFramePr>
            <a:graphicFrameLocks/>
          </p:cNvGraphicFramePr>
          <p:nvPr>
            <p:extLst>
              <p:ext uri="{D42A27DB-BD31-4B8C-83A1-F6EECF244321}">
                <p14:modId xmlns:p14="http://schemas.microsoft.com/office/powerpoint/2010/main" val="3447841492"/>
              </p:ext>
            </p:extLst>
          </p:nvPr>
        </p:nvGraphicFramePr>
        <p:xfrm>
          <a:off x="10526766" y="31365239"/>
          <a:ext cx="4600800" cy="364067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5" name="Grafikon 44">
            <a:extLst>
              <a:ext uri="{FF2B5EF4-FFF2-40B4-BE49-F238E27FC236}">
                <a16:creationId xmlns:a16="http://schemas.microsoft.com/office/drawing/2014/main" id="{D2D1E5ED-F03B-4471-E6C3-352E3079F7FF}"/>
              </a:ext>
            </a:extLst>
          </p:cNvPr>
          <p:cNvGraphicFramePr>
            <a:graphicFrameLocks/>
          </p:cNvGraphicFramePr>
          <p:nvPr>
            <p:extLst>
              <p:ext uri="{D42A27DB-BD31-4B8C-83A1-F6EECF244321}">
                <p14:modId xmlns:p14="http://schemas.microsoft.com/office/powerpoint/2010/main" val="1181081177"/>
              </p:ext>
            </p:extLst>
          </p:nvPr>
        </p:nvGraphicFramePr>
        <p:xfrm>
          <a:off x="15431282" y="31365239"/>
          <a:ext cx="4599435" cy="36396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7" name="Grafikon 46">
            <a:extLst>
              <a:ext uri="{FF2B5EF4-FFF2-40B4-BE49-F238E27FC236}">
                <a16:creationId xmlns:a16="http://schemas.microsoft.com/office/drawing/2014/main" id="{D4E349AF-111E-4F3D-DE9E-82B6E6EDD25A}"/>
              </a:ext>
            </a:extLst>
          </p:cNvPr>
          <p:cNvGraphicFramePr>
            <a:graphicFrameLocks/>
          </p:cNvGraphicFramePr>
          <p:nvPr>
            <p:extLst>
              <p:ext uri="{D42A27DB-BD31-4B8C-83A1-F6EECF244321}">
                <p14:modId xmlns:p14="http://schemas.microsoft.com/office/powerpoint/2010/main" val="974857356"/>
              </p:ext>
            </p:extLst>
          </p:nvPr>
        </p:nvGraphicFramePr>
        <p:xfrm>
          <a:off x="717734" y="35304906"/>
          <a:ext cx="4600800" cy="364067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9" name="Grafikon 48">
            <a:extLst>
              <a:ext uri="{FF2B5EF4-FFF2-40B4-BE49-F238E27FC236}">
                <a16:creationId xmlns:a16="http://schemas.microsoft.com/office/drawing/2014/main" id="{CF973A93-1582-76FB-1727-DAB6DDCF3B8C}"/>
              </a:ext>
            </a:extLst>
          </p:cNvPr>
          <p:cNvGraphicFramePr>
            <a:graphicFrameLocks/>
          </p:cNvGraphicFramePr>
          <p:nvPr>
            <p:extLst>
              <p:ext uri="{D42A27DB-BD31-4B8C-83A1-F6EECF244321}">
                <p14:modId xmlns:p14="http://schemas.microsoft.com/office/powerpoint/2010/main" val="965071575"/>
              </p:ext>
            </p:extLst>
          </p:nvPr>
        </p:nvGraphicFramePr>
        <p:xfrm>
          <a:off x="5652320" y="35304906"/>
          <a:ext cx="4600284" cy="3640677"/>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0" name="Grafikon 49">
            <a:extLst>
              <a:ext uri="{FF2B5EF4-FFF2-40B4-BE49-F238E27FC236}">
                <a16:creationId xmlns:a16="http://schemas.microsoft.com/office/drawing/2014/main" id="{6D0F796F-9F00-410F-8B1A-636EEF9EBD31}"/>
              </a:ext>
            </a:extLst>
          </p:cNvPr>
          <p:cNvGraphicFramePr>
            <a:graphicFrameLocks/>
          </p:cNvGraphicFramePr>
          <p:nvPr>
            <p:extLst>
              <p:ext uri="{D42A27DB-BD31-4B8C-83A1-F6EECF244321}">
                <p14:modId xmlns:p14="http://schemas.microsoft.com/office/powerpoint/2010/main" val="3222333633"/>
              </p:ext>
            </p:extLst>
          </p:nvPr>
        </p:nvGraphicFramePr>
        <p:xfrm>
          <a:off x="10521978" y="35304906"/>
          <a:ext cx="4600800" cy="364067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1" name="Grafikon 50">
            <a:extLst>
              <a:ext uri="{FF2B5EF4-FFF2-40B4-BE49-F238E27FC236}">
                <a16:creationId xmlns:a16="http://schemas.microsoft.com/office/drawing/2014/main" id="{78BDFBB8-901B-2BB9-C6AC-3996465EEA2E}"/>
              </a:ext>
            </a:extLst>
          </p:cNvPr>
          <p:cNvGraphicFramePr>
            <a:graphicFrameLocks/>
          </p:cNvGraphicFramePr>
          <p:nvPr>
            <p:extLst>
              <p:ext uri="{D42A27DB-BD31-4B8C-83A1-F6EECF244321}">
                <p14:modId xmlns:p14="http://schemas.microsoft.com/office/powerpoint/2010/main" val="1802671999"/>
              </p:ext>
            </p:extLst>
          </p:nvPr>
        </p:nvGraphicFramePr>
        <p:xfrm>
          <a:off x="15416419" y="35304906"/>
          <a:ext cx="4599435" cy="3639600"/>
        </p:xfrm>
        <a:graphic>
          <a:graphicData uri="http://schemas.openxmlformats.org/drawingml/2006/chart">
            <c:chart xmlns:c="http://schemas.openxmlformats.org/drawingml/2006/chart" xmlns:r="http://schemas.openxmlformats.org/officeDocument/2006/relationships" r:id="rId19"/>
          </a:graphicData>
        </a:graphic>
      </p:graphicFrame>
      <p:sp>
        <p:nvSpPr>
          <p:cNvPr id="14" name="TekstniOkvir 13">
            <a:extLst>
              <a:ext uri="{FF2B5EF4-FFF2-40B4-BE49-F238E27FC236}">
                <a16:creationId xmlns:a16="http://schemas.microsoft.com/office/drawing/2014/main" id="{2833D246-01D9-471F-AE86-ADFF64B3227B}"/>
              </a:ext>
            </a:extLst>
          </p:cNvPr>
          <p:cNvSpPr txBox="1"/>
          <p:nvPr/>
        </p:nvSpPr>
        <p:spPr>
          <a:xfrm>
            <a:off x="733035" y="20071295"/>
            <a:ext cx="5953718" cy="553998"/>
          </a:xfrm>
          <a:prstGeom prst="rect">
            <a:avLst/>
          </a:prstGeom>
          <a:noFill/>
        </p:spPr>
        <p:txBody>
          <a:bodyPr wrap="square" rtlCol="0">
            <a:spAutoFit/>
          </a:bodyPr>
          <a:lstStyle/>
          <a:p>
            <a:r>
              <a:rPr lang="hr-HR" sz="3000" u="sng" dirty="0">
                <a:solidFill>
                  <a:srgbClr val="002060"/>
                </a:solidFill>
              </a:rPr>
              <a:t>Monitoring </a:t>
            </a:r>
            <a:r>
              <a:rPr lang="hr-HR" sz="3000" u="sng" dirty="0" err="1">
                <a:solidFill>
                  <a:srgbClr val="002060"/>
                </a:solidFill>
              </a:rPr>
              <a:t>in</a:t>
            </a:r>
            <a:r>
              <a:rPr lang="hr-HR" sz="3000" u="sng" dirty="0">
                <a:solidFill>
                  <a:srgbClr val="002060"/>
                </a:solidFill>
              </a:rPr>
              <a:t> </a:t>
            </a:r>
            <a:r>
              <a:rPr lang="hr-HR" sz="3000" u="sng" dirty="0" err="1">
                <a:solidFill>
                  <a:srgbClr val="002060"/>
                </a:solidFill>
              </a:rPr>
              <a:t>residential</a:t>
            </a:r>
            <a:r>
              <a:rPr lang="hr-HR" sz="3000" u="sng" dirty="0">
                <a:solidFill>
                  <a:srgbClr val="002060"/>
                </a:solidFill>
              </a:rPr>
              <a:t> </a:t>
            </a:r>
            <a:r>
              <a:rPr lang="hr-HR" sz="3000" u="sng" dirty="0" err="1">
                <a:solidFill>
                  <a:srgbClr val="002060"/>
                </a:solidFill>
              </a:rPr>
              <a:t>backyards</a:t>
            </a:r>
            <a:endParaRPr lang="hr-HR" sz="3000" u="sng" dirty="0">
              <a:solidFill>
                <a:srgbClr val="002060"/>
              </a:solidFill>
            </a:endParaRPr>
          </a:p>
        </p:txBody>
      </p:sp>
      <p:sp>
        <p:nvSpPr>
          <p:cNvPr id="20" name="TekstniOkvir 19">
            <a:extLst>
              <a:ext uri="{FF2B5EF4-FFF2-40B4-BE49-F238E27FC236}">
                <a16:creationId xmlns:a16="http://schemas.microsoft.com/office/drawing/2014/main" id="{5E31AADF-3100-C164-7D39-420EF2F53CC2}"/>
              </a:ext>
            </a:extLst>
          </p:cNvPr>
          <p:cNvSpPr txBox="1"/>
          <p:nvPr/>
        </p:nvSpPr>
        <p:spPr>
          <a:xfrm>
            <a:off x="733035" y="30608562"/>
            <a:ext cx="6369320" cy="553998"/>
          </a:xfrm>
          <a:prstGeom prst="rect">
            <a:avLst/>
          </a:prstGeom>
          <a:noFill/>
        </p:spPr>
        <p:txBody>
          <a:bodyPr wrap="square" rtlCol="0">
            <a:spAutoFit/>
          </a:bodyPr>
          <a:lstStyle/>
          <a:p>
            <a:r>
              <a:rPr lang="hr-HR" sz="3000" u="sng" dirty="0" err="1">
                <a:solidFill>
                  <a:srgbClr val="002060"/>
                </a:solidFill>
              </a:rPr>
              <a:t>Questionnaire</a:t>
            </a:r>
            <a:endParaRPr lang="hr-HR" sz="3000" u="sng" dirty="0">
              <a:solidFill>
                <a:srgbClr val="002060"/>
              </a:solidFill>
            </a:endParaRPr>
          </a:p>
        </p:txBody>
      </p:sp>
      <p:sp>
        <p:nvSpPr>
          <p:cNvPr id="21" name="TekstniOkvir 20">
            <a:extLst>
              <a:ext uri="{FF2B5EF4-FFF2-40B4-BE49-F238E27FC236}">
                <a16:creationId xmlns:a16="http://schemas.microsoft.com/office/drawing/2014/main" id="{92070A44-BD44-2E1C-3CC8-088A02835A2B}"/>
              </a:ext>
            </a:extLst>
          </p:cNvPr>
          <p:cNvSpPr txBox="1"/>
          <p:nvPr/>
        </p:nvSpPr>
        <p:spPr>
          <a:xfrm>
            <a:off x="947417" y="24664089"/>
            <a:ext cx="6369319" cy="707886"/>
          </a:xfrm>
          <a:prstGeom prst="rect">
            <a:avLst/>
          </a:prstGeom>
          <a:noFill/>
        </p:spPr>
        <p:txBody>
          <a:bodyPr wrap="square" rtlCol="0">
            <a:spAutoFit/>
          </a:bodyPr>
          <a:lstStyle/>
          <a:p>
            <a:pPr algn="ctr"/>
            <a:r>
              <a:rPr lang="hr-HR" sz="2000" b="1" spc="-150" dirty="0"/>
              <a:t>Figure 6. </a:t>
            </a:r>
            <a:r>
              <a:rPr lang="hr-HR" sz="2000" spc="-150" dirty="0" err="1"/>
              <a:t>Proportion</a:t>
            </a:r>
            <a:r>
              <a:rPr lang="hr-HR" sz="2000" spc="-150" dirty="0"/>
              <a:t> </a:t>
            </a:r>
            <a:r>
              <a:rPr lang="hr-HR" sz="2000" spc="-150" dirty="0" err="1"/>
              <a:t>of</a:t>
            </a:r>
            <a:r>
              <a:rPr lang="hr-HR" sz="2000" spc="-150" dirty="0"/>
              <a:t> </a:t>
            </a:r>
            <a:r>
              <a:rPr lang="hr-HR" sz="2000" spc="-150" dirty="0" err="1"/>
              <a:t>invasive</a:t>
            </a:r>
            <a:r>
              <a:rPr lang="hr-HR" sz="2000" spc="-150" dirty="0"/>
              <a:t> </a:t>
            </a:r>
            <a:r>
              <a:rPr lang="hr-HR" sz="2000" i="1" spc="-150" dirty="0" err="1"/>
              <a:t>Aedes</a:t>
            </a:r>
            <a:r>
              <a:rPr lang="hr-HR" sz="2000" i="1" spc="-150" dirty="0"/>
              <a:t> </a:t>
            </a:r>
            <a:r>
              <a:rPr lang="hr-HR" sz="2000" spc="-150" dirty="0" err="1"/>
              <a:t>mosquito</a:t>
            </a:r>
            <a:r>
              <a:rPr lang="hr-HR" sz="2000" spc="-150" dirty="0"/>
              <a:t> </a:t>
            </a:r>
            <a:r>
              <a:rPr lang="hr-HR" sz="2000" spc="-150" dirty="0" err="1"/>
              <a:t>eggs</a:t>
            </a:r>
            <a:r>
              <a:rPr lang="hr-HR" sz="2000" spc="-150" dirty="0"/>
              <a:t> </a:t>
            </a:r>
            <a:r>
              <a:rPr lang="hr-HR" sz="2000" spc="-150" dirty="0" err="1"/>
              <a:t>in</a:t>
            </a:r>
            <a:r>
              <a:rPr lang="hr-HR" sz="2000" spc="-150" dirty="0"/>
              <a:t> </a:t>
            </a:r>
            <a:r>
              <a:rPr lang="hr-HR" sz="2000" spc="-150" dirty="0" err="1"/>
              <a:t>the</a:t>
            </a:r>
            <a:r>
              <a:rPr lang="hr-HR" sz="2000" spc="-150" dirty="0"/>
              <a:t> total </a:t>
            </a:r>
            <a:r>
              <a:rPr lang="hr-HR" sz="2000" spc="-150" dirty="0" err="1"/>
              <a:t>number</a:t>
            </a:r>
            <a:r>
              <a:rPr lang="hr-HR" sz="2000" spc="-150" dirty="0"/>
              <a:t> </a:t>
            </a:r>
            <a:r>
              <a:rPr lang="hr-HR" sz="2000" spc="-150" dirty="0" err="1"/>
              <a:t>of</a:t>
            </a:r>
            <a:r>
              <a:rPr lang="hr-HR" sz="2000" spc="-150" dirty="0"/>
              <a:t> </a:t>
            </a:r>
            <a:r>
              <a:rPr lang="hr-HR" sz="2000" spc="-150" dirty="0" err="1"/>
              <a:t>eggs</a:t>
            </a:r>
            <a:r>
              <a:rPr lang="hr-HR" sz="2000" spc="-150" dirty="0"/>
              <a:t> </a:t>
            </a:r>
            <a:r>
              <a:rPr lang="hr-HR" sz="2000" spc="-150" dirty="0" err="1"/>
              <a:t>over</a:t>
            </a:r>
            <a:r>
              <a:rPr lang="hr-HR" sz="2000" spc="-150" dirty="0"/>
              <a:t> a </a:t>
            </a:r>
            <a:r>
              <a:rPr lang="hr-HR" sz="2000" spc="-150" dirty="0" err="1"/>
              <a:t>five-year</a:t>
            </a:r>
            <a:r>
              <a:rPr lang="hr-HR" sz="2000" spc="-150" dirty="0"/>
              <a:t> period </a:t>
            </a:r>
            <a:r>
              <a:rPr lang="hr-HR" sz="2000" spc="-150" dirty="0" err="1"/>
              <a:t>in</a:t>
            </a:r>
            <a:r>
              <a:rPr lang="hr-HR" sz="2000" spc="-150" dirty="0"/>
              <a:t> </a:t>
            </a:r>
            <a:r>
              <a:rPr lang="hr-HR" sz="2000" spc="-150" dirty="0" err="1"/>
              <a:t>residential</a:t>
            </a:r>
            <a:r>
              <a:rPr lang="hr-HR" sz="2000" spc="-150" dirty="0"/>
              <a:t> </a:t>
            </a:r>
            <a:r>
              <a:rPr lang="hr-HR" sz="2000" spc="-150" dirty="0" err="1"/>
              <a:t>backyards</a:t>
            </a:r>
            <a:r>
              <a:rPr lang="hr-HR" sz="2000" spc="-150" dirty="0"/>
              <a:t>.</a:t>
            </a:r>
            <a:endParaRPr lang="hr-HR" sz="2000" b="1" spc="-150" dirty="0"/>
          </a:p>
        </p:txBody>
      </p:sp>
      <p:sp>
        <p:nvSpPr>
          <p:cNvPr id="55" name="TekstniOkvir 54">
            <a:extLst>
              <a:ext uri="{FF2B5EF4-FFF2-40B4-BE49-F238E27FC236}">
                <a16:creationId xmlns:a16="http://schemas.microsoft.com/office/drawing/2014/main" id="{75C004F4-DCFB-94ED-1642-C202C544BFCF}"/>
              </a:ext>
            </a:extLst>
          </p:cNvPr>
          <p:cNvSpPr txBox="1"/>
          <p:nvPr/>
        </p:nvSpPr>
        <p:spPr>
          <a:xfrm>
            <a:off x="7951674" y="24664089"/>
            <a:ext cx="6369319" cy="707886"/>
          </a:xfrm>
          <a:prstGeom prst="rect">
            <a:avLst/>
          </a:prstGeom>
          <a:noFill/>
        </p:spPr>
        <p:txBody>
          <a:bodyPr wrap="square" rtlCol="0">
            <a:spAutoFit/>
          </a:bodyPr>
          <a:lstStyle/>
          <a:p>
            <a:pPr algn="ctr"/>
            <a:r>
              <a:rPr lang="hr-HR" sz="2000" b="1" spc="-150" dirty="0"/>
              <a:t>Figure 7. </a:t>
            </a:r>
            <a:r>
              <a:rPr lang="hr-HR" sz="2000" spc="-150" dirty="0" err="1"/>
              <a:t>Average</a:t>
            </a:r>
            <a:r>
              <a:rPr lang="hr-HR" sz="2000" spc="-150" dirty="0"/>
              <a:t> </a:t>
            </a:r>
            <a:r>
              <a:rPr lang="hr-HR" sz="2000" spc="-150" dirty="0" err="1"/>
              <a:t>number</a:t>
            </a:r>
            <a:r>
              <a:rPr lang="hr-HR" sz="2000" spc="-150" dirty="0"/>
              <a:t> </a:t>
            </a:r>
            <a:r>
              <a:rPr lang="hr-HR" sz="2000" spc="-150" dirty="0" err="1"/>
              <a:t>of</a:t>
            </a:r>
            <a:r>
              <a:rPr lang="hr-HR" sz="2000" spc="-150" dirty="0"/>
              <a:t> </a:t>
            </a:r>
            <a:r>
              <a:rPr lang="hr-HR" sz="2000" spc="-150" dirty="0" err="1"/>
              <a:t>eggs</a:t>
            </a:r>
            <a:r>
              <a:rPr lang="hr-HR" sz="2000" spc="-150" dirty="0"/>
              <a:t> per trap </a:t>
            </a:r>
            <a:r>
              <a:rPr lang="hr-HR" sz="2000" spc="-150" dirty="0" err="1"/>
              <a:t>over</a:t>
            </a:r>
            <a:r>
              <a:rPr lang="hr-HR" sz="2000" spc="-150" dirty="0"/>
              <a:t> a </a:t>
            </a:r>
            <a:r>
              <a:rPr lang="hr-HR" sz="2000" spc="-150" dirty="0" err="1"/>
              <a:t>five-year</a:t>
            </a:r>
            <a:r>
              <a:rPr lang="hr-HR" sz="2000" spc="-150" dirty="0"/>
              <a:t> period </a:t>
            </a:r>
            <a:r>
              <a:rPr lang="hr-HR" sz="2000" spc="-150" dirty="0" err="1"/>
              <a:t>in</a:t>
            </a:r>
            <a:r>
              <a:rPr lang="hr-HR" sz="2000" spc="-150" dirty="0"/>
              <a:t> </a:t>
            </a:r>
            <a:r>
              <a:rPr lang="hr-HR" sz="2000" spc="-150" dirty="0" err="1"/>
              <a:t>residential</a:t>
            </a:r>
            <a:r>
              <a:rPr lang="hr-HR" sz="2000" spc="-150" dirty="0"/>
              <a:t> </a:t>
            </a:r>
            <a:r>
              <a:rPr lang="hr-HR" sz="2000" spc="-150" dirty="0" err="1"/>
              <a:t>backyards</a:t>
            </a:r>
            <a:r>
              <a:rPr lang="hr-HR" sz="2000" spc="-150" dirty="0"/>
              <a:t>.</a:t>
            </a:r>
            <a:endParaRPr lang="hr-HR" sz="2000" b="1" spc="-150" dirty="0"/>
          </a:p>
        </p:txBody>
      </p:sp>
      <p:sp>
        <p:nvSpPr>
          <p:cNvPr id="56" name="TekstniOkvir 55">
            <a:extLst>
              <a:ext uri="{FF2B5EF4-FFF2-40B4-BE49-F238E27FC236}">
                <a16:creationId xmlns:a16="http://schemas.microsoft.com/office/drawing/2014/main" id="{D58AE9B8-2D96-099B-D3C2-93440C1B239B}"/>
              </a:ext>
            </a:extLst>
          </p:cNvPr>
          <p:cNvSpPr txBox="1"/>
          <p:nvPr/>
        </p:nvSpPr>
        <p:spPr>
          <a:xfrm>
            <a:off x="822252" y="29536347"/>
            <a:ext cx="6465891" cy="707886"/>
          </a:xfrm>
          <a:prstGeom prst="rect">
            <a:avLst/>
          </a:prstGeom>
          <a:noFill/>
        </p:spPr>
        <p:txBody>
          <a:bodyPr wrap="square" rtlCol="0">
            <a:spAutoFit/>
          </a:bodyPr>
          <a:lstStyle/>
          <a:p>
            <a:pPr algn="ctr"/>
            <a:r>
              <a:rPr lang="hr-HR" sz="2000" b="1" spc="-150" dirty="0"/>
              <a:t>Figure 8.  </a:t>
            </a:r>
            <a:r>
              <a:rPr lang="hr-HR" sz="2000" spc="-150" dirty="0" err="1"/>
              <a:t>Proportion</a:t>
            </a:r>
            <a:r>
              <a:rPr lang="hr-HR" sz="2000" spc="-150" dirty="0"/>
              <a:t> </a:t>
            </a:r>
            <a:r>
              <a:rPr lang="hr-HR" sz="2000" spc="-150" dirty="0" err="1"/>
              <a:t>of</a:t>
            </a:r>
            <a:r>
              <a:rPr lang="hr-HR" sz="2000" spc="-150" dirty="0"/>
              <a:t> </a:t>
            </a:r>
            <a:r>
              <a:rPr lang="hr-HR" sz="2000" spc="-150" dirty="0" err="1"/>
              <a:t>invasive</a:t>
            </a:r>
            <a:r>
              <a:rPr lang="hr-HR" sz="2000" spc="-150" dirty="0"/>
              <a:t> </a:t>
            </a:r>
            <a:r>
              <a:rPr lang="hr-HR" sz="2000" i="1" spc="-150" dirty="0" err="1"/>
              <a:t>Aedes</a:t>
            </a:r>
            <a:r>
              <a:rPr lang="hr-HR" sz="2000" i="1" spc="-150" dirty="0"/>
              <a:t> </a:t>
            </a:r>
            <a:r>
              <a:rPr lang="hr-HR" sz="2000" spc="-150" dirty="0" err="1"/>
              <a:t>mosquito</a:t>
            </a:r>
            <a:r>
              <a:rPr lang="hr-HR" sz="2000" spc="-150" dirty="0"/>
              <a:t> </a:t>
            </a:r>
            <a:r>
              <a:rPr lang="hr-HR" sz="2000" spc="-150" dirty="0" err="1"/>
              <a:t>eggs</a:t>
            </a:r>
            <a:r>
              <a:rPr lang="hr-HR" sz="2000" spc="-150" dirty="0"/>
              <a:t> </a:t>
            </a:r>
            <a:r>
              <a:rPr lang="hr-HR" sz="2000" spc="-150" dirty="0" err="1"/>
              <a:t>over</a:t>
            </a:r>
            <a:r>
              <a:rPr lang="hr-HR" sz="2000" spc="-150" dirty="0"/>
              <a:t> a </a:t>
            </a:r>
            <a:r>
              <a:rPr lang="hr-HR" sz="2000" spc="-150" dirty="0" err="1"/>
              <a:t>five-year</a:t>
            </a:r>
            <a:r>
              <a:rPr lang="hr-HR" sz="2000" spc="-150" dirty="0"/>
              <a:t> period </a:t>
            </a:r>
            <a:r>
              <a:rPr lang="hr-HR" sz="2000" spc="-150" dirty="0" err="1"/>
              <a:t>in</a:t>
            </a:r>
            <a:r>
              <a:rPr lang="hr-HR" sz="2000" spc="-150" dirty="0"/>
              <a:t> </a:t>
            </a:r>
            <a:r>
              <a:rPr lang="hr-HR" sz="2000" spc="-150" dirty="0" err="1"/>
              <a:t>each</a:t>
            </a:r>
            <a:r>
              <a:rPr lang="hr-HR" sz="2000" spc="-150" dirty="0"/>
              <a:t> </a:t>
            </a:r>
            <a:r>
              <a:rPr lang="hr-HR" sz="2000" spc="-150" dirty="0" err="1"/>
              <a:t>ovitrap</a:t>
            </a:r>
            <a:r>
              <a:rPr lang="hr-HR" sz="2000" spc="-150" dirty="0"/>
              <a:t> </a:t>
            </a:r>
            <a:r>
              <a:rPr lang="hr-HR" sz="2000" spc="-150" dirty="0" err="1"/>
              <a:t>in</a:t>
            </a:r>
            <a:r>
              <a:rPr lang="hr-HR" sz="2000" spc="-150" dirty="0"/>
              <a:t> </a:t>
            </a:r>
            <a:r>
              <a:rPr lang="hr-HR" sz="2000" spc="-150" dirty="0" err="1"/>
              <a:t>residential</a:t>
            </a:r>
            <a:r>
              <a:rPr lang="hr-HR" sz="2000" spc="-150" dirty="0"/>
              <a:t> </a:t>
            </a:r>
            <a:r>
              <a:rPr lang="hr-HR" sz="2000" spc="-150" dirty="0" err="1"/>
              <a:t>backyard</a:t>
            </a:r>
            <a:r>
              <a:rPr lang="hr-HR" sz="2000" spc="-150" dirty="0"/>
              <a:t>.</a:t>
            </a:r>
            <a:endParaRPr lang="hr-HR" sz="2000" b="1" spc="-150" dirty="0"/>
          </a:p>
        </p:txBody>
      </p:sp>
      <p:sp>
        <p:nvSpPr>
          <p:cNvPr id="60" name="TekstniOkvir 59">
            <a:extLst>
              <a:ext uri="{FF2B5EF4-FFF2-40B4-BE49-F238E27FC236}">
                <a16:creationId xmlns:a16="http://schemas.microsoft.com/office/drawing/2014/main" id="{4DDAF7BD-08D5-CB75-5D2E-7916DC0EBCB2}"/>
              </a:ext>
            </a:extLst>
          </p:cNvPr>
          <p:cNvSpPr txBox="1"/>
          <p:nvPr/>
        </p:nvSpPr>
        <p:spPr>
          <a:xfrm>
            <a:off x="7837374" y="29536347"/>
            <a:ext cx="6794349" cy="707886"/>
          </a:xfrm>
          <a:prstGeom prst="rect">
            <a:avLst/>
          </a:prstGeom>
          <a:noFill/>
        </p:spPr>
        <p:txBody>
          <a:bodyPr wrap="square" rtlCol="0">
            <a:spAutoFit/>
          </a:bodyPr>
          <a:lstStyle/>
          <a:p>
            <a:pPr algn="ctr"/>
            <a:r>
              <a:rPr lang="hr-HR" sz="2000" b="1" spc="-150" dirty="0"/>
              <a:t>Figure 9. </a:t>
            </a:r>
            <a:r>
              <a:rPr lang="hr-HR" sz="2000" spc="-150" dirty="0" err="1"/>
              <a:t>Distribution</a:t>
            </a:r>
            <a:r>
              <a:rPr lang="hr-HR" sz="2000" spc="-150" dirty="0"/>
              <a:t> </a:t>
            </a:r>
            <a:r>
              <a:rPr lang="hr-HR" sz="2000" spc="-150" dirty="0" err="1"/>
              <a:t>of</a:t>
            </a:r>
            <a:r>
              <a:rPr lang="hr-HR" sz="2000" spc="-150" dirty="0"/>
              <a:t> </a:t>
            </a:r>
            <a:r>
              <a:rPr lang="hr-HR" sz="2000" spc="-150" dirty="0" err="1"/>
              <a:t>species</a:t>
            </a:r>
            <a:r>
              <a:rPr lang="hr-HR" sz="2000" spc="-150" dirty="0"/>
              <a:t> </a:t>
            </a:r>
            <a:r>
              <a:rPr lang="hr-HR" sz="2000" spc="-150" dirty="0" err="1"/>
              <a:t>of</a:t>
            </a:r>
            <a:r>
              <a:rPr lang="hr-HR" sz="2000" spc="-150" dirty="0"/>
              <a:t> </a:t>
            </a:r>
            <a:r>
              <a:rPr lang="hr-HR" sz="2000" spc="-150" dirty="0" err="1"/>
              <a:t>the</a:t>
            </a:r>
            <a:r>
              <a:rPr lang="hr-HR" sz="2000" spc="-150" dirty="0"/>
              <a:t> </a:t>
            </a:r>
            <a:r>
              <a:rPr lang="hr-HR" sz="2000" spc="-150" dirty="0" err="1"/>
              <a:t>genus</a:t>
            </a:r>
            <a:r>
              <a:rPr lang="hr-HR" sz="2000" spc="-150" dirty="0"/>
              <a:t> </a:t>
            </a:r>
            <a:r>
              <a:rPr lang="hr-HR" sz="2000" i="1" spc="-150" dirty="0" err="1"/>
              <a:t>Aedes</a:t>
            </a:r>
            <a:r>
              <a:rPr lang="hr-HR" sz="2000" i="1" spc="-150" dirty="0"/>
              <a:t> </a:t>
            </a:r>
            <a:r>
              <a:rPr lang="hr-HR" sz="2000" spc="-150" dirty="0" err="1"/>
              <a:t>in</a:t>
            </a:r>
            <a:r>
              <a:rPr lang="hr-HR" sz="2000" spc="-150" dirty="0"/>
              <a:t> </a:t>
            </a:r>
            <a:r>
              <a:rPr lang="hr-HR" sz="2000" spc="-150" dirty="0" err="1"/>
              <a:t>residential</a:t>
            </a:r>
            <a:r>
              <a:rPr lang="hr-HR" sz="2000" spc="-150" dirty="0"/>
              <a:t> </a:t>
            </a:r>
            <a:r>
              <a:rPr lang="hr-HR" sz="2000" spc="-150" dirty="0" err="1"/>
              <a:t>backyards</a:t>
            </a:r>
            <a:r>
              <a:rPr lang="hr-HR" sz="2000" spc="-150" dirty="0"/>
              <a:t> </a:t>
            </a:r>
            <a:r>
              <a:rPr lang="hr-HR" sz="2000" spc="-150" dirty="0" err="1"/>
              <a:t>over</a:t>
            </a:r>
            <a:r>
              <a:rPr lang="hr-HR" sz="2000" spc="-150" dirty="0"/>
              <a:t> a </a:t>
            </a:r>
            <a:r>
              <a:rPr lang="hr-HR" sz="2000" spc="-150" dirty="0" err="1"/>
              <a:t>five-year</a:t>
            </a:r>
            <a:r>
              <a:rPr lang="hr-HR" sz="2000" spc="-150" dirty="0"/>
              <a:t> period.</a:t>
            </a:r>
            <a:endParaRPr lang="hr-HR" sz="2000" b="1" spc="-150" dirty="0"/>
          </a:p>
        </p:txBody>
      </p:sp>
      <p:sp>
        <p:nvSpPr>
          <p:cNvPr id="24" name="TekstniOkvir 23">
            <a:extLst>
              <a:ext uri="{FF2B5EF4-FFF2-40B4-BE49-F238E27FC236}">
                <a16:creationId xmlns:a16="http://schemas.microsoft.com/office/drawing/2014/main" id="{A89C28D0-8D08-D5A0-E833-0848B1AB9665}"/>
              </a:ext>
            </a:extLst>
          </p:cNvPr>
          <p:cNvSpPr txBox="1"/>
          <p:nvPr/>
        </p:nvSpPr>
        <p:spPr>
          <a:xfrm>
            <a:off x="15175714" y="19564585"/>
            <a:ext cx="14260236" cy="10710624"/>
          </a:xfrm>
          <a:prstGeom prst="rect">
            <a:avLst/>
          </a:prstGeom>
          <a:noFill/>
        </p:spPr>
        <p:txBody>
          <a:bodyPr wrap="square" numCol="1" rtlCol="0">
            <a:spAutoFit/>
          </a:bodyPr>
          <a:lstStyle/>
          <a:p>
            <a:pPr marL="857250" indent="-857250" algn="just">
              <a:buFont typeface="Arial" panose="020B0604020202020204" pitchFamily="34" charset="0"/>
              <a:buChar char="•"/>
            </a:pPr>
            <a:r>
              <a:rPr lang="en-GB" sz="3000" dirty="0"/>
              <a:t>The number of invasive </a:t>
            </a:r>
            <a:r>
              <a:rPr lang="en-GB" sz="3000" i="1" dirty="0" err="1"/>
              <a:t>Aedes</a:t>
            </a:r>
            <a:r>
              <a:rPr lang="en-GB" sz="3000" i="1" dirty="0"/>
              <a:t> </a:t>
            </a:r>
            <a:r>
              <a:rPr lang="en-GB" sz="3000" dirty="0"/>
              <a:t>mosquito eggs collected in residential backyards accounted from 16% to 40% (Figure 6).</a:t>
            </a:r>
          </a:p>
          <a:p>
            <a:pPr marL="857250" indent="-857250" algn="just">
              <a:buFont typeface="Arial" panose="020B0604020202020204" pitchFamily="34" charset="0"/>
              <a:buChar char="•"/>
            </a:pPr>
            <a:r>
              <a:rPr lang="en-GB" sz="3000" dirty="0"/>
              <a:t>The highest number of eggs was collected in 2019, when the average number of eggs per residential backyard </a:t>
            </a:r>
            <a:r>
              <a:rPr lang="en-GB" sz="3000" dirty="0" err="1"/>
              <a:t>ovitrap</a:t>
            </a:r>
            <a:r>
              <a:rPr lang="en-GB" sz="3000" dirty="0"/>
              <a:t> was 1782 eggs (Figure 7). </a:t>
            </a:r>
          </a:p>
          <a:p>
            <a:pPr marL="857250" indent="-857250" algn="just">
              <a:buFont typeface="Arial" panose="020B0604020202020204" pitchFamily="34" charset="0"/>
              <a:buChar char="•"/>
            </a:pPr>
            <a:r>
              <a:rPr lang="en-GB" sz="3000" dirty="0"/>
              <a:t>Oscillations in the numbers of eggs through the seasons are the consequence of different weather conditions, as well as different numbers of </a:t>
            </a:r>
            <a:r>
              <a:rPr lang="en-GB" sz="3000" dirty="0" err="1"/>
              <a:t>ovitraps</a:t>
            </a:r>
            <a:r>
              <a:rPr lang="en-GB" sz="3000" dirty="0"/>
              <a:t> set in residential backyards (in 2017 residential backyards accounted for 29% of total locations, in 2018 and 2019 year 33% and 32%, and in year 2020 and 2021 28%) (Figure 8).</a:t>
            </a:r>
          </a:p>
          <a:p>
            <a:pPr marL="857250" indent="-857250" algn="just">
              <a:buFont typeface="Arial" panose="020B0604020202020204" pitchFamily="34" charset="0"/>
              <a:buChar char="•"/>
            </a:pPr>
            <a:r>
              <a:rPr lang="en-GB" sz="3000" i="1" dirty="0" err="1"/>
              <a:t>Aedes</a:t>
            </a:r>
            <a:r>
              <a:rPr lang="en-GB" sz="3000" i="1" dirty="0"/>
              <a:t> </a:t>
            </a:r>
            <a:r>
              <a:rPr lang="en-GB" sz="3000" i="1" dirty="0" err="1"/>
              <a:t>albopictus</a:t>
            </a:r>
            <a:r>
              <a:rPr lang="en-GB" sz="3000" i="1" dirty="0"/>
              <a:t> </a:t>
            </a:r>
            <a:r>
              <a:rPr lang="en-GB" sz="3000" dirty="0"/>
              <a:t>has been successfully spread in all locations, while </a:t>
            </a:r>
            <a:r>
              <a:rPr lang="en-GB" sz="3000" i="1" dirty="0" err="1"/>
              <a:t>Aedes</a:t>
            </a:r>
            <a:r>
              <a:rPr lang="en-GB" sz="3000" i="1" dirty="0"/>
              <a:t> </a:t>
            </a:r>
            <a:r>
              <a:rPr lang="en-GB" sz="3000" i="1" dirty="0" err="1"/>
              <a:t>japonicus</a:t>
            </a:r>
            <a:r>
              <a:rPr lang="en-GB" sz="3000" i="1" dirty="0"/>
              <a:t> </a:t>
            </a:r>
            <a:r>
              <a:rPr lang="en-GB" sz="3000" dirty="0"/>
              <a:t>appears sporadically, mostly at residential backyard locations where it appears together with </a:t>
            </a:r>
            <a:r>
              <a:rPr lang="en-GB" sz="3000" i="1" dirty="0" err="1"/>
              <a:t>Aedes</a:t>
            </a:r>
            <a:r>
              <a:rPr lang="en-GB" sz="3000" i="1" dirty="0"/>
              <a:t> </a:t>
            </a:r>
            <a:r>
              <a:rPr lang="en-GB" sz="3000" i="1" dirty="0" err="1"/>
              <a:t>albopictus</a:t>
            </a:r>
            <a:r>
              <a:rPr lang="en-GB" sz="3000" i="1" dirty="0"/>
              <a:t> </a:t>
            </a:r>
            <a:r>
              <a:rPr lang="en-GB" sz="3000" dirty="0"/>
              <a:t>(Figure 9).</a:t>
            </a:r>
            <a:endParaRPr lang="en-GB" sz="3000" i="1" dirty="0"/>
          </a:p>
          <a:p>
            <a:pPr marL="857250" indent="-857250" algn="just">
              <a:buFont typeface="Arial" panose="020B0604020202020204" pitchFamily="34" charset="0"/>
              <a:buChar char="•"/>
            </a:pPr>
            <a:r>
              <a:rPr lang="en-GB" sz="3000" dirty="0"/>
              <a:t>The main association of respondents for IMS is that they do not belong to this region. Also, most respondents associate IMS with river habitats (Figure 10 A and B). </a:t>
            </a:r>
          </a:p>
          <a:p>
            <a:pPr marL="857250" indent="-857250" algn="just">
              <a:buFont typeface="Arial" panose="020B0604020202020204" pitchFamily="34" charset="0"/>
              <a:buChar char="•"/>
            </a:pPr>
            <a:r>
              <a:rPr lang="en-GB" sz="3000" dirty="0"/>
              <a:t>52% of respondents believe that residential backyards are places of great potential for the development of IMS, while 48% of them believe the opposite (Figure 10 D).</a:t>
            </a:r>
          </a:p>
          <a:p>
            <a:pPr marL="857250" indent="-857250" algn="just">
              <a:buFont typeface="Arial" panose="020B0604020202020204" pitchFamily="34" charset="0"/>
              <a:buChar char="•"/>
            </a:pPr>
            <a:r>
              <a:rPr lang="en-GB" sz="3000" dirty="0"/>
              <a:t>45% of respondents think that residential backyards in their place are regularly maintained, while the others disagree (Figure 10 E). </a:t>
            </a:r>
          </a:p>
          <a:p>
            <a:pPr marL="857250" indent="-857250" algn="just">
              <a:buFont typeface="Arial" panose="020B0604020202020204" pitchFamily="34" charset="0"/>
              <a:buChar char="•"/>
            </a:pPr>
            <a:r>
              <a:rPr lang="en-GB" sz="3000" dirty="0"/>
              <a:t>Most respondents are not familiar with the implementation of IMS national monitoring (Figure 10 C) and the use of </a:t>
            </a:r>
            <a:r>
              <a:rPr lang="en-GB" sz="3000" i="1" dirty="0" err="1"/>
              <a:t>Bti</a:t>
            </a:r>
            <a:r>
              <a:rPr lang="en-GB" sz="3000" i="1" dirty="0"/>
              <a:t> </a:t>
            </a:r>
            <a:r>
              <a:rPr lang="en-GB" sz="3000" dirty="0"/>
              <a:t>–</a:t>
            </a:r>
            <a:r>
              <a:rPr lang="en-GB" sz="3000" i="1" dirty="0"/>
              <a:t> </a:t>
            </a:r>
            <a:r>
              <a:rPr lang="en-GB" sz="3000" dirty="0"/>
              <a:t>based insecticides (Figure 10 F), but are willing to use them as recommended by profession (Figure 10 G). Also, over 80% of respondents would support the funding of IMS control program in the </a:t>
            </a:r>
            <a:r>
              <a:rPr lang="en-GB" sz="3000" dirty="0" err="1"/>
              <a:t>Brod-Posavin</a:t>
            </a:r>
            <a:r>
              <a:rPr lang="hr-HR" sz="3000" dirty="0"/>
              <a:t>a </a:t>
            </a:r>
            <a:r>
              <a:rPr lang="hr-HR" sz="3000" dirty="0" err="1"/>
              <a:t>County</a:t>
            </a:r>
            <a:r>
              <a:rPr lang="hr-HR" sz="3000" dirty="0"/>
              <a:t> (Figure 10 H). </a:t>
            </a:r>
            <a:endParaRPr lang="hr-HR" sz="3000" i="1" dirty="0"/>
          </a:p>
        </p:txBody>
      </p:sp>
      <p:sp>
        <p:nvSpPr>
          <p:cNvPr id="22" name="TekstniOkvir 21">
            <a:extLst>
              <a:ext uri="{FF2B5EF4-FFF2-40B4-BE49-F238E27FC236}">
                <a16:creationId xmlns:a16="http://schemas.microsoft.com/office/drawing/2014/main" id="{3A9D33BE-3D2D-B4CA-F7F5-28C02AB59912}"/>
              </a:ext>
            </a:extLst>
          </p:cNvPr>
          <p:cNvSpPr txBox="1"/>
          <p:nvPr/>
        </p:nvSpPr>
        <p:spPr>
          <a:xfrm>
            <a:off x="20343920" y="30835282"/>
            <a:ext cx="9092030" cy="5632311"/>
          </a:xfrm>
          <a:prstGeom prst="rect">
            <a:avLst/>
          </a:prstGeom>
          <a:noFill/>
        </p:spPr>
        <p:txBody>
          <a:bodyPr wrap="square" rtlCol="0">
            <a:spAutoFit/>
          </a:bodyPr>
          <a:lstStyle/>
          <a:p>
            <a:pPr algn="just"/>
            <a:r>
              <a:rPr lang="en-GB" sz="3000" dirty="0"/>
              <a:t>Residential backyards, especially those improperly maintained in the urban and suburban region of the </a:t>
            </a:r>
            <a:r>
              <a:rPr lang="en-GB" sz="3000" dirty="0" err="1"/>
              <a:t>Brod-Posavina</a:t>
            </a:r>
            <a:r>
              <a:rPr lang="en-GB" sz="3000" dirty="0"/>
              <a:t> County, are one of the leading breeding sites for IMS. The continuously high proportion of collected eggs in residential backyards during five-year monitoring indicates a lack of local community participation in preventing the reproduction and spreading of IMS</a:t>
            </a:r>
            <a:r>
              <a:rPr lang="en-GB" sz="3000" i="1" dirty="0"/>
              <a:t>. </a:t>
            </a:r>
            <a:r>
              <a:rPr lang="en-GB" sz="3000" dirty="0"/>
              <a:t>This is supported by the results of the questionnaire which present an insufficient knowledge on IMS biology and ecology. Nevertheless, there is a willingness of the local population to further support the monitoring and apply adequate control methods</a:t>
            </a:r>
            <a:r>
              <a:rPr lang="hr-HR" sz="3000" dirty="0"/>
              <a:t>.</a:t>
            </a:r>
          </a:p>
        </p:txBody>
      </p:sp>
      <p:sp>
        <p:nvSpPr>
          <p:cNvPr id="25" name="TekstniOkvir 24">
            <a:extLst>
              <a:ext uri="{FF2B5EF4-FFF2-40B4-BE49-F238E27FC236}">
                <a16:creationId xmlns:a16="http://schemas.microsoft.com/office/drawing/2014/main" id="{EC5BCEC6-0D4C-F91B-F064-C3D8FF8AF90E}"/>
              </a:ext>
            </a:extLst>
          </p:cNvPr>
          <p:cNvSpPr txBox="1"/>
          <p:nvPr/>
        </p:nvSpPr>
        <p:spPr>
          <a:xfrm>
            <a:off x="20334205" y="37080564"/>
            <a:ext cx="9101745" cy="2862322"/>
          </a:xfrm>
          <a:prstGeom prst="rect">
            <a:avLst/>
          </a:prstGeom>
          <a:noFill/>
        </p:spPr>
        <p:txBody>
          <a:bodyPr wrap="square" rtlCol="0">
            <a:spAutoFit/>
          </a:bodyPr>
          <a:lstStyle/>
          <a:p>
            <a:pPr algn="just"/>
            <a:r>
              <a:rPr lang="en-GB" sz="3000" dirty="0"/>
              <a:t>We recommend launching and strengthening the national and local education programs about IMS as the most effective preventive method in the IMS control program. The direct involvement of all participants through various forms of citizen science and popular science lectures is necessary to drive change.</a:t>
            </a:r>
          </a:p>
        </p:txBody>
      </p:sp>
      <p:sp>
        <p:nvSpPr>
          <p:cNvPr id="31" name="TekstniOkvir 30">
            <a:extLst>
              <a:ext uri="{FF2B5EF4-FFF2-40B4-BE49-F238E27FC236}">
                <a16:creationId xmlns:a16="http://schemas.microsoft.com/office/drawing/2014/main" id="{35D71790-D5EF-985F-145B-45D25240E3C2}"/>
              </a:ext>
            </a:extLst>
          </p:cNvPr>
          <p:cNvSpPr txBox="1"/>
          <p:nvPr/>
        </p:nvSpPr>
        <p:spPr>
          <a:xfrm>
            <a:off x="5127280" y="39087717"/>
            <a:ext cx="10759393" cy="400110"/>
          </a:xfrm>
          <a:prstGeom prst="rect">
            <a:avLst/>
          </a:prstGeom>
          <a:noFill/>
        </p:spPr>
        <p:txBody>
          <a:bodyPr wrap="square" rtlCol="0">
            <a:spAutoFit/>
          </a:bodyPr>
          <a:lstStyle/>
          <a:p>
            <a:pPr algn="ctr"/>
            <a:r>
              <a:rPr lang="hr-HR" sz="2000" b="1" spc="-150" dirty="0"/>
              <a:t>Figure 10 A - H. </a:t>
            </a:r>
            <a:r>
              <a:rPr lang="hr-HR" sz="2000" spc="-150" dirty="0" err="1"/>
              <a:t>Respondents</a:t>
            </a:r>
            <a:r>
              <a:rPr lang="hr-HR" sz="2000" spc="-150" dirty="0"/>
              <a:t>’ </a:t>
            </a:r>
            <a:r>
              <a:rPr lang="hr-HR" sz="2000" spc="-150" dirty="0" err="1"/>
              <a:t>answers</a:t>
            </a:r>
            <a:r>
              <a:rPr lang="hr-HR" sz="2000" spc="-150" dirty="0"/>
              <a:t> to </a:t>
            </a:r>
            <a:r>
              <a:rPr lang="hr-HR" sz="2000" spc="-150" dirty="0" err="1"/>
              <a:t>the</a:t>
            </a:r>
            <a:r>
              <a:rPr lang="hr-HR" sz="2000" spc="-150" dirty="0"/>
              <a:t> </a:t>
            </a:r>
            <a:r>
              <a:rPr lang="hr-HR" sz="2000" spc="-150" dirty="0" err="1"/>
              <a:t>questions</a:t>
            </a:r>
            <a:r>
              <a:rPr lang="hr-HR" sz="2000" spc="-150" dirty="0"/>
              <a:t>.</a:t>
            </a:r>
            <a:endParaRPr lang="hr-HR" sz="2000" b="1" spc="-150" dirty="0"/>
          </a:p>
        </p:txBody>
      </p:sp>
      <p:pic>
        <p:nvPicPr>
          <p:cNvPr id="37" name="Slika 36">
            <a:extLst>
              <a:ext uri="{FF2B5EF4-FFF2-40B4-BE49-F238E27FC236}">
                <a16:creationId xmlns:a16="http://schemas.microsoft.com/office/drawing/2014/main" id="{C1473A83-1733-A67F-ACF3-B3630301837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731991" y="41482260"/>
            <a:ext cx="2795509" cy="825792"/>
          </a:xfrm>
          <a:prstGeom prst="rect">
            <a:avLst/>
          </a:prstGeom>
        </p:spPr>
      </p:pic>
      <p:pic>
        <p:nvPicPr>
          <p:cNvPr id="43" name="Slika 42">
            <a:extLst>
              <a:ext uri="{FF2B5EF4-FFF2-40B4-BE49-F238E27FC236}">
                <a16:creationId xmlns:a16="http://schemas.microsoft.com/office/drawing/2014/main" id="{2F2E61D7-0734-2A0E-BABD-CFC9BF170047}"/>
              </a:ext>
            </a:extLst>
          </p:cNvPr>
          <p:cNvPicPr>
            <a:picLocks noChangeAspect="1"/>
          </p:cNvPicPr>
          <p:nvPr/>
        </p:nvPicPr>
        <p:blipFill>
          <a:blip r:embed="rId21"/>
          <a:stretch>
            <a:fillRect/>
          </a:stretch>
        </p:blipFill>
        <p:spPr>
          <a:xfrm>
            <a:off x="27294686" y="39734677"/>
            <a:ext cx="1670118" cy="1642360"/>
          </a:xfrm>
          <a:prstGeom prst="rect">
            <a:avLst/>
          </a:prstGeom>
        </p:spPr>
      </p:pic>
      <p:sp>
        <p:nvSpPr>
          <p:cNvPr id="26" name="TekstniOkvir 25">
            <a:extLst>
              <a:ext uri="{FF2B5EF4-FFF2-40B4-BE49-F238E27FC236}">
                <a16:creationId xmlns:a16="http://schemas.microsoft.com/office/drawing/2014/main" id="{09A6069A-9F33-8D10-064D-17F14C30BE08}"/>
              </a:ext>
            </a:extLst>
          </p:cNvPr>
          <p:cNvSpPr txBox="1"/>
          <p:nvPr/>
        </p:nvSpPr>
        <p:spPr>
          <a:xfrm>
            <a:off x="20847865" y="14657635"/>
            <a:ext cx="5451730" cy="400110"/>
          </a:xfrm>
          <a:prstGeom prst="rect">
            <a:avLst/>
          </a:prstGeom>
          <a:noFill/>
        </p:spPr>
        <p:txBody>
          <a:bodyPr wrap="square" rtlCol="0">
            <a:spAutoFit/>
          </a:bodyPr>
          <a:lstStyle/>
          <a:p>
            <a:pPr algn="ctr"/>
            <a:r>
              <a:rPr lang="hr-HR" sz="2000" b="1" spc="-150" dirty="0"/>
              <a:t>Figure 2. </a:t>
            </a:r>
            <a:r>
              <a:rPr lang="hr-HR" sz="2000" spc="-150" dirty="0" err="1"/>
              <a:t>Residential</a:t>
            </a:r>
            <a:r>
              <a:rPr lang="hr-HR" sz="2000" spc="-150" dirty="0"/>
              <a:t> </a:t>
            </a:r>
            <a:r>
              <a:rPr lang="hr-HR" sz="2000" spc="-150" dirty="0" err="1"/>
              <a:t>backyards</a:t>
            </a:r>
            <a:r>
              <a:rPr lang="hr-HR" sz="2000" spc="-150" dirty="0"/>
              <a:t> </a:t>
            </a:r>
            <a:r>
              <a:rPr lang="hr-HR" sz="2000" spc="-150" dirty="0" err="1"/>
              <a:t>in</a:t>
            </a:r>
            <a:r>
              <a:rPr lang="hr-HR" sz="2000" spc="-150" dirty="0"/>
              <a:t> </a:t>
            </a:r>
            <a:r>
              <a:rPr lang="hr-HR" sz="2000" spc="-150" dirty="0" err="1"/>
              <a:t>the</a:t>
            </a:r>
            <a:r>
              <a:rPr lang="hr-HR" sz="2000" spc="-150" dirty="0"/>
              <a:t> Brod-Posavina </a:t>
            </a:r>
            <a:r>
              <a:rPr lang="hr-HR" sz="2000" spc="-150" dirty="0" err="1"/>
              <a:t>County</a:t>
            </a:r>
            <a:r>
              <a:rPr lang="hr-HR" sz="2000" spc="-150" dirty="0"/>
              <a:t>.</a:t>
            </a:r>
            <a:endParaRPr lang="hr-HR" sz="2000" b="1" spc="-150" dirty="0"/>
          </a:p>
        </p:txBody>
      </p:sp>
      <p:pic>
        <p:nvPicPr>
          <p:cNvPr id="13" name="Slika 12">
            <a:extLst>
              <a:ext uri="{FF2B5EF4-FFF2-40B4-BE49-F238E27FC236}">
                <a16:creationId xmlns:a16="http://schemas.microsoft.com/office/drawing/2014/main" id="{749EB9F3-05A3-BA72-7EDA-ECD7BCAA51E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716137" y="6301069"/>
            <a:ext cx="11719813" cy="4792279"/>
          </a:xfrm>
          <a:prstGeom prst="rect">
            <a:avLst/>
          </a:prstGeom>
        </p:spPr>
      </p:pic>
      <p:pic>
        <p:nvPicPr>
          <p:cNvPr id="32" name="Slika 31">
            <a:extLst>
              <a:ext uri="{FF2B5EF4-FFF2-40B4-BE49-F238E27FC236}">
                <a16:creationId xmlns:a16="http://schemas.microsoft.com/office/drawing/2014/main" id="{5126174E-FBB3-CFBA-1B40-8001F4F6818B}"/>
              </a:ext>
            </a:extLst>
          </p:cNvPr>
          <p:cNvPicPr>
            <a:picLocks/>
          </p:cNvPicPr>
          <p:nvPr/>
        </p:nvPicPr>
        <p:blipFill>
          <a:blip r:embed="rId23">
            <a:extLst>
              <a:ext uri="{28A0092B-C50C-407E-A947-70E740481C1C}">
                <a14:useLocalDpi xmlns:a14="http://schemas.microsoft.com/office/drawing/2010/main" val="0"/>
              </a:ext>
            </a:extLst>
          </a:blip>
          <a:srcRect/>
          <a:stretch/>
        </p:blipFill>
        <p:spPr>
          <a:xfrm>
            <a:off x="26154830" y="15596455"/>
            <a:ext cx="2760314" cy="2428756"/>
          </a:xfrm>
          <a:prstGeom prst="rect">
            <a:avLst/>
          </a:prstGeom>
          <a:ln cmpd="sng">
            <a:solidFill>
              <a:schemeClr val="tx1"/>
            </a:solidFill>
          </a:ln>
        </p:spPr>
      </p:pic>
      <p:sp>
        <p:nvSpPr>
          <p:cNvPr id="11" name="Pravokutnik 10"/>
          <p:cNvSpPr/>
          <p:nvPr/>
        </p:nvSpPr>
        <p:spPr>
          <a:xfrm>
            <a:off x="17938764" y="18165911"/>
            <a:ext cx="3367040" cy="400110"/>
          </a:xfrm>
          <a:prstGeom prst="rect">
            <a:avLst/>
          </a:prstGeom>
        </p:spPr>
        <p:txBody>
          <a:bodyPr wrap="square">
            <a:spAutoFit/>
          </a:bodyPr>
          <a:lstStyle/>
          <a:p>
            <a:pPr lvl="0" algn="ctr"/>
            <a:r>
              <a:rPr lang="hr-HR" sz="2000" b="1" spc="-150" dirty="0"/>
              <a:t>Figure 3. </a:t>
            </a:r>
            <a:r>
              <a:rPr lang="hr-HR" sz="2000" spc="-150" dirty="0" err="1">
                <a:solidFill>
                  <a:prstClr val="black"/>
                </a:solidFill>
              </a:rPr>
              <a:t>Oviposition</a:t>
            </a:r>
            <a:r>
              <a:rPr lang="hr-HR" sz="2000" spc="-150" dirty="0">
                <a:solidFill>
                  <a:prstClr val="black"/>
                </a:solidFill>
              </a:rPr>
              <a:t> trap.</a:t>
            </a:r>
          </a:p>
        </p:txBody>
      </p:sp>
      <p:pic>
        <p:nvPicPr>
          <p:cNvPr id="29" name="Slika 28">
            <a:extLst>
              <a:ext uri="{FF2B5EF4-FFF2-40B4-BE49-F238E27FC236}">
                <a16:creationId xmlns:a16="http://schemas.microsoft.com/office/drawing/2014/main" id="{53710A81-A9BE-7252-A9E1-81AA2AC05477}"/>
              </a:ext>
            </a:extLst>
          </p:cNvPr>
          <p:cNvPicPr>
            <a:picLocks/>
          </p:cNvPicPr>
          <p:nvPr/>
        </p:nvPicPr>
        <p:blipFill>
          <a:blip r:embed="rId24">
            <a:extLst>
              <a:ext uri="{28A0092B-C50C-407E-A947-70E740481C1C}">
                <a14:useLocalDpi xmlns:a14="http://schemas.microsoft.com/office/drawing/2010/main" val="0"/>
              </a:ext>
            </a:extLst>
          </a:blip>
          <a:stretch>
            <a:fillRect/>
          </a:stretch>
        </p:blipFill>
        <p:spPr>
          <a:xfrm>
            <a:off x="18205494" y="15596455"/>
            <a:ext cx="2833582" cy="2426245"/>
          </a:xfrm>
          <a:prstGeom prst="rect">
            <a:avLst/>
          </a:prstGeom>
          <a:ln>
            <a:solidFill>
              <a:schemeClr val="tx1"/>
            </a:solidFill>
          </a:ln>
        </p:spPr>
      </p:pic>
      <p:pic>
        <p:nvPicPr>
          <p:cNvPr id="8" name="Slika 7"/>
          <p:cNvPicPr>
            <a:picLocks noChangeAspect="1"/>
          </p:cNvPicPr>
          <p:nvPr/>
        </p:nvPicPr>
        <p:blipFill>
          <a:blip r:embed="rId25"/>
          <a:stretch>
            <a:fillRect/>
          </a:stretch>
        </p:blipFill>
        <p:spPr>
          <a:xfrm>
            <a:off x="22077960" y="15596453"/>
            <a:ext cx="1412574" cy="2432343"/>
          </a:xfrm>
          <a:prstGeom prst="rect">
            <a:avLst/>
          </a:prstGeom>
          <a:ln>
            <a:solidFill>
              <a:schemeClr val="tx1"/>
            </a:solidFill>
          </a:ln>
        </p:spPr>
      </p:pic>
      <p:pic>
        <p:nvPicPr>
          <p:cNvPr id="40" name="Slika 39"/>
          <p:cNvPicPr>
            <a:picLocks noChangeAspect="1"/>
          </p:cNvPicPr>
          <p:nvPr/>
        </p:nvPicPr>
        <p:blipFill rotWithShape="1">
          <a:blip r:embed="rId26"/>
          <a:srcRect l="2764" r="8791"/>
          <a:stretch/>
        </p:blipFill>
        <p:spPr>
          <a:xfrm>
            <a:off x="17716137" y="12060485"/>
            <a:ext cx="3812296" cy="2437187"/>
          </a:xfrm>
          <a:prstGeom prst="rect">
            <a:avLst/>
          </a:prstGeom>
          <a:ln>
            <a:solidFill>
              <a:schemeClr val="tx1"/>
            </a:solidFill>
          </a:ln>
        </p:spPr>
      </p:pic>
      <p:pic>
        <p:nvPicPr>
          <p:cNvPr id="42" name="Slika 41"/>
          <p:cNvPicPr>
            <a:picLocks noChangeAspect="1"/>
          </p:cNvPicPr>
          <p:nvPr/>
        </p:nvPicPr>
        <p:blipFill rotWithShape="1">
          <a:blip r:embed="rId27"/>
          <a:srcRect l="4151" r="11926"/>
          <a:stretch/>
        </p:blipFill>
        <p:spPr>
          <a:xfrm>
            <a:off x="21753428" y="12060484"/>
            <a:ext cx="3640605" cy="2440846"/>
          </a:xfrm>
          <a:prstGeom prst="rect">
            <a:avLst/>
          </a:prstGeom>
          <a:ln>
            <a:solidFill>
              <a:schemeClr val="tx1"/>
            </a:solidFill>
          </a:ln>
        </p:spPr>
      </p:pic>
      <p:pic>
        <p:nvPicPr>
          <p:cNvPr id="46" name="Slika 45"/>
          <p:cNvPicPr>
            <a:picLocks noChangeAspect="1"/>
          </p:cNvPicPr>
          <p:nvPr/>
        </p:nvPicPr>
        <p:blipFill rotWithShape="1">
          <a:blip r:embed="rId28"/>
          <a:srcRect r="11764"/>
          <a:stretch/>
        </p:blipFill>
        <p:spPr>
          <a:xfrm>
            <a:off x="25636153" y="12068129"/>
            <a:ext cx="3799797" cy="2429543"/>
          </a:xfrm>
          <a:prstGeom prst="rect">
            <a:avLst/>
          </a:prstGeom>
          <a:ln>
            <a:solidFill>
              <a:schemeClr val="tx1"/>
            </a:solidFill>
          </a:ln>
        </p:spPr>
      </p:pic>
      <p:sp>
        <p:nvSpPr>
          <p:cNvPr id="53" name="Rectangle 2"/>
          <p:cNvSpPr>
            <a:spLocks noChangeArrowheads="1"/>
          </p:cNvSpPr>
          <p:nvPr/>
        </p:nvSpPr>
        <p:spPr bwMode="auto">
          <a:xfrm>
            <a:off x="0" y="0"/>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76" name="Slika 75"/>
          <p:cNvPicPr>
            <a:picLocks noChangeAspect="1"/>
          </p:cNvPicPr>
          <p:nvPr/>
        </p:nvPicPr>
        <p:blipFill>
          <a:blip r:embed="rId29"/>
          <a:stretch>
            <a:fillRect/>
          </a:stretch>
        </p:blipFill>
        <p:spPr>
          <a:xfrm>
            <a:off x="23685529" y="15596455"/>
            <a:ext cx="1430416" cy="2428756"/>
          </a:xfrm>
          <a:prstGeom prst="rect">
            <a:avLst/>
          </a:prstGeom>
          <a:ln w="3175">
            <a:solidFill>
              <a:schemeClr val="tx1"/>
            </a:solidFill>
          </a:ln>
        </p:spPr>
      </p:pic>
      <p:sp>
        <p:nvSpPr>
          <p:cNvPr id="83" name="Tekstni okvir 12"/>
          <p:cNvSpPr txBox="1"/>
          <p:nvPr/>
        </p:nvSpPr>
        <p:spPr>
          <a:xfrm flipH="1">
            <a:off x="23716096" y="17728285"/>
            <a:ext cx="297513" cy="31071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hr-HR" sz="1500" dirty="0">
                <a:ln w="9525" cap="flat" cmpd="sng" algn="ctr">
                  <a:solidFill>
                    <a:srgbClr val="FFFFFF"/>
                  </a:solidFill>
                  <a:prstDash val="solid"/>
                  <a:round/>
                </a:ln>
                <a:latin typeface="Bell MT" panose="02020503060305020303" pitchFamily="18" charset="0"/>
                <a:ea typeface="Calibri" panose="020F0502020204030204" pitchFamily="34" charset="0"/>
                <a:cs typeface="Times New Roman" panose="02020603050405020304" pitchFamily="18" charset="0"/>
              </a:rPr>
              <a:t>B</a:t>
            </a:r>
            <a:endParaRPr lang="hr-HR"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786838"/>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2942</TotalTime>
  <Words>1454</Words>
  <Application>Microsoft Office PowerPoint</Application>
  <PresentationFormat>Personalitzat</PresentationFormat>
  <Paragraphs>87</Paragraphs>
  <Slides>1</Slides>
  <Notes>1</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1</vt:i4>
      </vt:variant>
    </vt:vector>
  </HeadingPairs>
  <TitlesOfParts>
    <vt:vector size="7" baseType="lpstr">
      <vt:lpstr>Arial</vt:lpstr>
      <vt:lpstr>Bell MT</vt:lpstr>
      <vt:lpstr>Calibri</vt:lpstr>
      <vt:lpstr>Calibri Light</vt:lpstr>
      <vt:lpstr>Times New Roman</vt:lpstr>
      <vt:lpstr>Tema sustava Office</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Iva Jurčević</dc:creator>
  <cp:lastModifiedBy>Laura Barahona Quintana</cp:lastModifiedBy>
  <cp:revision>96</cp:revision>
  <dcterms:created xsi:type="dcterms:W3CDTF">2022-06-03T14:28:37Z</dcterms:created>
  <dcterms:modified xsi:type="dcterms:W3CDTF">2022-06-13T09:01:26Z</dcterms:modified>
</cp:coreProperties>
</file>