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2"/>
    <p:sldMasterId id="2147483662" r:id="rId3"/>
  </p:sldMasterIdLst>
  <p:notesMasterIdLst>
    <p:notesMasterId r:id="rId5"/>
  </p:notesMasterIdLst>
  <p:handoutMasterIdLst>
    <p:handoutMasterId r:id="rId6"/>
  </p:handoutMasterIdLst>
  <p:sldIdLst>
    <p:sldId id="264" r:id="rId4"/>
  </p:sldIdLst>
  <p:sldSz cx="51206400" cy="36576000"/>
  <p:notesSz cx="9236075" cy="7010400"/>
  <p:defaultTextStyle>
    <a:defPPr>
      <a:defRPr lang="en-US"/>
    </a:defPPr>
    <a:lvl1pPr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1pPr>
    <a:lvl2pPr marL="4572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2pPr>
    <a:lvl3pPr marL="9144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3pPr>
    <a:lvl4pPr marL="13716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4pPr>
    <a:lvl5pPr marL="1828800" algn="l" rtl="0" eaLnBrk="0" fontAlgn="base" hangingPunct="0">
      <a:spcBef>
        <a:spcPct val="20000"/>
      </a:spcBef>
      <a:spcAft>
        <a:spcPct val="0"/>
      </a:spcAft>
      <a:buChar char="•"/>
      <a:defRPr sz="9900" kern="1200">
        <a:solidFill>
          <a:schemeClr val="tx1"/>
        </a:solidFill>
        <a:latin typeface="Times New Roman" pitchFamily="18" charset="0"/>
        <a:ea typeface="+mn-ea"/>
        <a:cs typeface="+mn-cs"/>
      </a:defRPr>
    </a:lvl5pPr>
    <a:lvl6pPr marL="2286000" algn="l" defTabSz="914400" rtl="0" eaLnBrk="1" latinLnBrk="0" hangingPunct="1">
      <a:defRPr sz="9900" kern="1200">
        <a:solidFill>
          <a:schemeClr val="tx1"/>
        </a:solidFill>
        <a:latin typeface="Times New Roman" pitchFamily="18" charset="0"/>
        <a:ea typeface="+mn-ea"/>
        <a:cs typeface="+mn-cs"/>
      </a:defRPr>
    </a:lvl6pPr>
    <a:lvl7pPr marL="2743200" algn="l" defTabSz="914400" rtl="0" eaLnBrk="1" latinLnBrk="0" hangingPunct="1">
      <a:defRPr sz="9900" kern="1200">
        <a:solidFill>
          <a:schemeClr val="tx1"/>
        </a:solidFill>
        <a:latin typeface="Times New Roman" pitchFamily="18" charset="0"/>
        <a:ea typeface="+mn-ea"/>
        <a:cs typeface="+mn-cs"/>
      </a:defRPr>
    </a:lvl7pPr>
    <a:lvl8pPr marL="3200400" algn="l" defTabSz="914400" rtl="0" eaLnBrk="1" latinLnBrk="0" hangingPunct="1">
      <a:defRPr sz="9900" kern="1200">
        <a:solidFill>
          <a:schemeClr val="tx1"/>
        </a:solidFill>
        <a:latin typeface="Times New Roman" pitchFamily="18" charset="0"/>
        <a:ea typeface="+mn-ea"/>
        <a:cs typeface="+mn-cs"/>
      </a:defRPr>
    </a:lvl8pPr>
    <a:lvl9pPr marL="3657600" algn="l" defTabSz="914400" rtl="0" eaLnBrk="1" latinLnBrk="0" hangingPunct="1">
      <a:defRPr sz="99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612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Johnson (IWNM)" initials="" lastIdx="4" clrIdx="0"/>
  <p:cmAuthor id="1" name="v-debuye" initials="" lastIdx="8" clrIdx="1"/>
  <p:cmAuthor id="2" name="a-bumont" initials="" lastIdx="1" clrIdx="2"/>
  <p:cmAuthor id="3" name="NACHO" initials="N" lastIdx="12" clrIdx="3">
    <p:extLst>
      <p:ext uri="{19B8F6BF-5375-455C-9EA6-DF929625EA0E}">
        <p15:presenceInfo xmlns:p15="http://schemas.microsoft.com/office/powerpoint/2012/main" userId="NAC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AA5DC"/>
    <a:srgbClr val="CC9900"/>
    <a:srgbClr val="FFFFFF"/>
    <a:srgbClr val="FF33CC"/>
    <a:srgbClr val="333333"/>
    <a:srgbClr val="FFFFCC"/>
    <a:srgbClr val="004442"/>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DCA9F-FBA0-458D-A1AB-05FDC6415DDD}" v="156" dt="2022-06-05T12:18:43.120"/>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34" autoAdjust="0"/>
    <p:restoredTop sz="96307" autoAdjust="0"/>
  </p:normalViewPr>
  <p:slideViewPr>
    <p:cSldViewPr>
      <p:cViewPr varScale="1">
        <p:scale>
          <a:sx n="13" d="100"/>
          <a:sy n="13" d="100"/>
        </p:scale>
        <p:origin x="1412" y="88"/>
      </p:cViewPr>
      <p:guideLst>
        <p:guide orient="horz" pos="11520"/>
        <p:guide pos="16128"/>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2.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9878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defTabSz="923925">
              <a:spcBef>
                <a:spcPct val="0"/>
              </a:spcBef>
              <a:buFontTx/>
              <a:buNone/>
              <a:defRPr sz="1200">
                <a:latin typeface="Arial" charset="0"/>
              </a:defRPr>
            </a:lvl1pPr>
          </a:lstStyle>
          <a:p>
            <a:endParaRPr lang="en-US"/>
          </a:p>
        </p:txBody>
      </p:sp>
      <p:sp>
        <p:nvSpPr>
          <p:cNvPr id="9219" name="Rectangle 3"/>
          <p:cNvSpPr>
            <a:spLocks noGrp="1" noChangeArrowheads="1"/>
          </p:cNvSpPr>
          <p:nvPr>
            <p:ph type="dt" sz="quarter" idx="1"/>
          </p:nvPr>
        </p:nvSpPr>
        <p:spPr bwMode="auto">
          <a:xfrm>
            <a:off x="5213350" y="0"/>
            <a:ext cx="3986213"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t" anchorCtr="0" compatLnSpc="1">
            <a:prstTxWarp prst="textNoShape">
              <a:avLst/>
            </a:prstTxWarp>
          </a:bodyPr>
          <a:lstStyle>
            <a:lvl1pPr algn="r" defTabSz="923925">
              <a:spcBef>
                <a:spcPct val="0"/>
              </a:spcBef>
              <a:buFontTx/>
              <a:buNone/>
              <a:defRPr sz="1200">
                <a:latin typeface="Arial" charset="0"/>
              </a:defRPr>
            </a:lvl1pPr>
          </a:lstStyle>
          <a:p>
            <a:endParaRPr lang="en-US"/>
          </a:p>
        </p:txBody>
      </p:sp>
      <p:sp>
        <p:nvSpPr>
          <p:cNvPr id="9220" name="Rectangle 4"/>
          <p:cNvSpPr>
            <a:spLocks noGrp="1" noChangeArrowheads="1"/>
          </p:cNvSpPr>
          <p:nvPr>
            <p:ph type="ftr" sz="quarter" idx="2"/>
          </p:nvPr>
        </p:nvSpPr>
        <p:spPr bwMode="auto">
          <a:xfrm>
            <a:off x="0" y="6621463"/>
            <a:ext cx="39878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defTabSz="923925">
              <a:spcBef>
                <a:spcPct val="0"/>
              </a:spcBef>
              <a:buFontTx/>
              <a:buNone/>
              <a:defRPr sz="1200">
                <a:latin typeface="Arial" charset="0"/>
              </a:defRPr>
            </a:lvl1pPr>
          </a:lstStyle>
          <a:p>
            <a:endParaRPr lang="en-US"/>
          </a:p>
        </p:txBody>
      </p:sp>
      <p:sp>
        <p:nvSpPr>
          <p:cNvPr id="9221" name="Rectangle 5"/>
          <p:cNvSpPr>
            <a:spLocks noGrp="1" noChangeArrowheads="1"/>
          </p:cNvSpPr>
          <p:nvPr>
            <p:ph type="sldNum" sz="quarter" idx="3"/>
          </p:nvPr>
        </p:nvSpPr>
        <p:spPr bwMode="auto">
          <a:xfrm>
            <a:off x="5213350" y="6621463"/>
            <a:ext cx="3986213"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98" tIns="46199" rIns="92398" bIns="46199" numCol="1" anchor="b" anchorCtr="0" compatLnSpc="1">
            <a:prstTxWarp prst="textNoShape">
              <a:avLst/>
            </a:prstTxWarp>
          </a:bodyPr>
          <a:lstStyle>
            <a:lvl1pPr algn="r" defTabSz="923925">
              <a:spcBef>
                <a:spcPct val="0"/>
              </a:spcBef>
              <a:buFontTx/>
              <a:buNone/>
              <a:defRPr sz="1200">
                <a:latin typeface="Arial" charset="0"/>
              </a:defRPr>
            </a:lvl1pPr>
          </a:lstStyle>
          <a:p>
            <a:fld id="{51174361-862A-42D6-B3EE-881F47FEA0E5}" type="slidenum">
              <a:rPr lang="en-US"/>
              <a:pPr/>
              <a:t>‹#›</a:t>
            </a:fld>
            <a:endParaRPr lang="en-US"/>
          </a:p>
        </p:txBody>
      </p:sp>
    </p:spTree>
    <p:extLst>
      <p:ext uri="{BB962C8B-B14F-4D97-AF65-F5344CB8AC3E}">
        <p14:creationId xmlns:p14="http://schemas.microsoft.com/office/powerpoint/2010/main" val="1031606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0280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a:t>Click to edit Master title style</a:t>
            </a:r>
            <a:endParaRPr lang="en-US" dirty="0"/>
          </a:p>
        </p:txBody>
      </p:sp>
      <p:sp>
        <p:nvSpPr>
          <p:cNvPr id="3" name="Subtitle 2"/>
          <p:cNvSpPr>
            <a:spLocks noGrp="1"/>
          </p:cNvSpPr>
          <p:nvPr>
            <p:ph type="subTitle" idx="1"/>
          </p:nvPr>
        </p:nvSpPr>
        <p:spPr>
          <a:xfrm>
            <a:off x="7680325" y="20726400"/>
            <a:ext cx="35845750" cy="93472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CB16B3DE-DF09-4906-844B-5EE0F3CA3599}" type="slidenum">
              <a:rPr lang="en-US"/>
              <a:pPr/>
              <a:t>‹#›</a:t>
            </a:fld>
            <a:endParaRPr lang="en-US"/>
          </a:p>
        </p:txBody>
      </p:sp>
    </p:spTree>
    <p:extLst>
      <p:ext uri="{BB962C8B-B14F-4D97-AF65-F5344CB8AC3E}">
        <p14:creationId xmlns:p14="http://schemas.microsoft.com/office/powerpoint/2010/main" val="170036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60638" y="8534400"/>
            <a:ext cx="46085125" cy="24137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61B589F5-D518-43B7-B956-3BF6DAD420C8}" type="slidenum">
              <a:rPr lang="en-US"/>
              <a:pPr/>
              <a:t>‹#›</a:t>
            </a:fld>
            <a:endParaRPr lang="en-US"/>
          </a:p>
        </p:txBody>
      </p:sp>
    </p:spTree>
    <p:extLst>
      <p:ext uri="{BB962C8B-B14F-4D97-AF65-F5344CB8AC3E}">
        <p14:creationId xmlns:p14="http://schemas.microsoft.com/office/powerpoint/2010/main" val="184543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465263"/>
            <a:ext cx="11520488" cy="312070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638" y="1465263"/>
            <a:ext cx="34412237" cy="3120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7D77BDF0-292A-494B-9D2E-6D647367B3A4}" type="slidenum">
              <a:rPr lang="en-US"/>
              <a:pPr/>
              <a:t>‹#›</a:t>
            </a:fld>
            <a:endParaRPr lang="en-US"/>
          </a:p>
        </p:txBody>
      </p:sp>
    </p:spTree>
    <p:extLst>
      <p:ext uri="{BB962C8B-B14F-4D97-AF65-F5344CB8AC3E}">
        <p14:creationId xmlns:p14="http://schemas.microsoft.com/office/powerpoint/2010/main" val="45149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465263"/>
            <a:ext cx="46085125" cy="6096000"/>
          </a:xfrm>
        </p:spPr>
        <p:txBody>
          <a:bodyPr/>
          <a:lstStyle/>
          <a:p>
            <a:r>
              <a:rPr lang="en-US"/>
              <a:t>Click to edit Master title style</a:t>
            </a:r>
          </a:p>
        </p:txBody>
      </p:sp>
      <p:sp>
        <p:nvSpPr>
          <p:cNvPr id="3" name="Text Placeholder 2"/>
          <p:cNvSpPr>
            <a:spLocks noGrp="1"/>
          </p:cNvSpPr>
          <p:nvPr>
            <p:ph type="body" sz="half" idx="1"/>
          </p:nvPr>
        </p:nvSpPr>
        <p:spPr>
          <a:xfrm>
            <a:off x="2560638" y="8534400"/>
            <a:ext cx="22966362" cy="2413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5679400" y="8534400"/>
            <a:ext cx="22966363" cy="119919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679400" y="20678775"/>
            <a:ext cx="22966363" cy="119935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36698238" y="33307338"/>
            <a:ext cx="11947525" cy="2540000"/>
          </a:xfrm>
          <a:prstGeom prst="rect">
            <a:avLst/>
          </a:prstGeom>
        </p:spPr>
        <p:txBody>
          <a:bodyPr/>
          <a:lstStyle>
            <a:lvl1pPr>
              <a:defRPr/>
            </a:lvl1pPr>
          </a:lstStyle>
          <a:p>
            <a:fld id="{399F81F1-3B06-4A4B-9BD7-73B44DED6B47}" type="slidenum">
              <a:rPr lang="en-US"/>
              <a:pPr/>
              <a:t>‹#›</a:t>
            </a:fld>
            <a:endParaRPr lang="en-US"/>
          </a:p>
        </p:txBody>
      </p:sp>
    </p:spTree>
    <p:extLst>
      <p:ext uri="{BB962C8B-B14F-4D97-AF65-F5344CB8AC3E}">
        <p14:creationId xmlns:p14="http://schemas.microsoft.com/office/powerpoint/2010/main" val="1658313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a:t>Click to edit Master title style</a:t>
            </a:r>
            <a:endParaRPr lang="en-GB"/>
          </a:p>
        </p:txBody>
      </p:sp>
      <p:sp>
        <p:nvSpPr>
          <p:cNvPr id="3" name="Subtitle 2"/>
          <p:cNvSpPr>
            <a:spLocks noGrp="1"/>
          </p:cNvSpPr>
          <p:nvPr>
            <p:ph type="subTitle" idx="1"/>
          </p:nvPr>
        </p:nvSpPr>
        <p:spPr>
          <a:xfrm>
            <a:off x="7680325" y="20726400"/>
            <a:ext cx="35845750" cy="9347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851891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1032894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4044950" y="15501938"/>
            <a:ext cx="43526075" cy="8001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985E18-E975-48C7-88F1-BC3AB5AE5FA6}"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845340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60638" y="8534400"/>
            <a:ext cx="22966362"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5679400" y="8534400"/>
            <a:ext cx="22966363"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0985E18-E975-48C7-88F1-BC3AB5AE5FA6}"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85811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2560638" y="8186738"/>
            <a:ext cx="2262505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599863"/>
            <a:ext cx="2262505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26012775" y="8186738"/>
            <a:ext cx="2263298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599863"/>
            <a:ext cx="2263298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0985E18-E975-48C7-88F1-BC3AB5AE5FA6}" type="datetimeFigureOut">
              <a:rPr lang="en-GB" smtClean="0"/>
              <a:t>09/06/2022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809098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0985E18-E975-48C7-88F1-BC3AB5AE5FA6}" type="datetimeFigureOut">
              <a:rPr lang="en-GB" smtClean="0"/>
              <a:t>09/06/2022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752683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85E18-E975-48C7-88F1-BC3AB5AE5FA6}" type="datetimeFigureOut">
              <a:rPr lang="en-GB" smtClean="0"/>
              <a:t>09/06/2022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348778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560638" y="8534400"/>
            <a:ext cx="46085125" cy="2413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E11B922D-2EB9-440C-AD24-8BCA926725CE}" type="slidenum">
              <a:rPr lang="en-US"/>
              <a:pPr/>
              <a:t>‹#›</a:t>
            </a:fld>
            <a:endParaRPr lang="en-US"/>
          </a:p>
        </p:txBody>
      </p:sp>
    </p:spTree>
    <p:extLst>
      <p:ext uri="{BB962C8B-B14F-4D97-AF65-F5344CB8AC3E}">
        <p14:creationId xmlns:p14="http://schemas.microsoft.com/office/powerpoint/2010/main" val="1784119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0019963" y="1455738"/>
            <a:ext cx="286258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560638" y="7653338"/>
            <a:ext cx="1684655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985E18-E975-48C7-88F1-BC3AB5AE5FA6}"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775541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0036175" y="3268663"/>
            <a:ext cx="307244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0036175" y="28625800"/>
            <a:ext cx="307244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985E18-E975-48C7-88F1-BC3AB5AE5FA6}" type="datetimeFigureOut">
              <a:rPr lang="en-GB" smtClean="0"/>
              <a:t>09/06/2022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611516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75238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465263"/>
            <a:ext cx="11520488" cy="31207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60638" y="1465263"/>
            <a:ext cx="34412237" cy="312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0985E18-E975-48C7-88F1-BC3AB5AE5FA6}" type="datetimeFigureOut">
              <a:rPr lang="en-GB" smtClean="0"/>
              <a:t>09/06/2022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0DD09B-537C-4E71-B1D9-B5312FED9F98}" type="slidenum">
              <a:rPr lang="en-GB" smtClean="0"/>
              <a:t>‹#›</a:t>
            </a:fld>
            <a:endParaRPr lang="en-GB"/>
          </a:p>
        </p:txBody>
      </p:sp>
    </p:spTree>
    <p:extLst>
      <p:ext uri="{BB962C8B-B14F-4D97-AF65-F5344CB8AC3E}">
        <p14:creationId xmlns:p14="http://schemas.microsoft.com/office/powerpoint/2010/main" val="293518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4044950" y="15501938"/>
            <a:ext cx="43526075" cy="80010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36698238" y="33307338"/>
            <a:ext cx="11947525" cy="2540000"/>
          </a:xfrm>
          <a:prstGeom prst="rect">
            <a:avLst/>
          </a:prstGeom>
        </p:spPr>
        <p:txBody>
          <a:bodyPr/>
          <a:lstStyle>
            <a:lvl1pPr>
              <a:defRPr/>
            </a:lvl1pPr>
          </a:lstStyle>
          <a:p>
            <a:fld id="{6170FA14-9D39-4806-949E-B3BE3891BC43}" type="slidenum">
              <a:rPr lang="en-US"/>
              <a:pPr/>
              <a:t>‹#›</a:t>
            </a:fld>
            <a:endParaRPr lang="en-US"/>
          </a:p>
        </p:txBody>
      </p:sp>
    </p:spTree>
    <p:extLst>
      <p:ext uri="{BB962C8B-B14F-4D97-AF65-F5344CB8AC3E}">
        <p14:creationId xmlns:p14="http://schemas.microsoft.com/office/powerpoint/2010/main" val="217883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60638" y="8534400"/>
            <a:ext cx="22966362" cy="24137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8534400"/>
            <a:ext cx="22966363" cy="24137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36698238" y="33307338"/>
            <a:ext cx="11947525" cy="2540000"/>
          </a:xfrm>
          <a:prstGeom prst="rect">
            <a:avLst/>
          </a:prstGeom>
        </p:spPr>
        <p:txBody>
          <a:bodyPr/>
          <a:lstStyle>
            <a:lvl1pPr>
              <a:defRPr/>
            </a:lvl1pPr>
          </a:lstStyle>
          <a:p>
            <a:fld id="{BB6C924F-BBDA-41FD-9C55-1FB7E56E7068}" type="slidenum">
              <a:rPr lang="en-US"/>
              <a:pPr/>
              <a:t>‹#›</a:t>
            </a:fld>
            <a:endParaRPr lang="en-US"/>
          </a:p>
        </p:txBody>
      </p:sp>
    </p:spTree>
    <p:extLst>
      <p:ext uri="{BB962C8B-B14F-4D97-AF65-F5344CB8AC3E}">
        <p14:creationId xmlns:p14="http://schemas.microsoft.com/office/powerpoint/2010/main" val="154157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186738"/>
            <a:ext cx="22625050"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599863"/>
            <a:ext cx="22625050"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186738"/>
            <a:ext cx="22632988"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599863"/>
            <a:ext cx="22632988"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36698238" y="33307338"/>
            <a:ext cx="11947525" cy="2540000"/>
          </a:xfrm>
          <a:prstGeom prst="rect">
            <a:avLst/>
          </a:prstGeom>
        </p:spPr>
        <p:txBody>
          <a:bodyPr/>
          <a:lstStyle>
            <a:lvl1pPr>
              <a:defRPr/>
            </a:lvl1pPr>
          </a:lstStyle>
          <a:p>
            <a:fld id="{5D7FBADF-B505-4198-8365-9B71066E0556}" type="slidenum">
              <a:rPr lang="en-US"/>
              <a:pPr/>
              <a:t>‹#›</a:t>
            </a:fld>
            <a:endParaRPr lang="en-US"/>
          </a:p>
        </p:txBody>
      </p:sp>
    </p:spTree>
    <p:extLst>
      <p:ext uri="{BB962C8B-B14F-4D97-AF65-F5344CB8AC3E}">
        <p14:creationId xmlns:p14="http://schemas.microsoft.com/office/powerpoint/2010/main" val="210379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36698238" y="33307338"/>
            <a:ext cx="11947525" cy="2540000"/>
          </a:xfrm>
          <a:prstGeom prst="rect">
            <a:avLst/>
          </a:prstGeom>
        </p:spPr>
        <p:txBody>
          <a:bodyPr/>
          <a:lstStyle>
            <a:lvl1pPr>
              <a:defRPr/>
            </a:lvl1pPr>
          </a:lstStyle>
          <a:p>
            <a:fld id="{22942252-4A21-4631-A3D7-208DDDEC7C17}" type="slidenum">
              <a:rPr lang="en-US"/>
              <a:pPr/>
              <a:t>‹#›</a:t>
            </a:fld>
            <a:endParaRPr lang="en-US"/>
          </a:p>
        </p:txBody>
      </p:sp>
    </p:spTree>
    <p:extLst>
      <p:ext uri="{BB962C8B-B14F-4D97-AF65-F5344CB8AC3E}">
        <p14:creationId xmlns:p14="http://schemas.microsoft.com/office/powerpoint/2010/main" val="111038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36698238" y="33307338"/>
            <a:ext cx="11947525" cy="2540000"/>
          </a:xfrm>
          <a:prstGeom prst="rect">
            <a:avLst/>
          </a:prstGeom>
        </p:spPr>
        <p:txBody>
          <a:bodyPr/>
          <a:lstStyle>
            <a:lvl1pPr>
              <a:defRPr/>
            </a:lvl1pPr>
          </a:lstStyle>
          <a:p>
            <a:fld id="{C9AFCFBB-598A-4730-9CBA-908DB7144FCC}" type="slidenum">
              <a:rPr lang="en-US"/>
              <a:pPr/>
              <a:t>‹#›</a:t>
            </a:fld>
            <a:endParaRPr lang="en-US"/>
          </a:p>
        </p:txBody>
      </p:sp>
    </p:spTree>
    <p:extLst>
      <p:ext uri="{BB962C8B-B14F-4D97-AF65-F5344CB8AC3E}">
        <p14:creationId xmlns:p14="http://schemas.microsoft.com/office/powerpoint/2010/main" val="75912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455738"/>
            <a:ext cx="28625800" cy="31216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7653338"/>
            <a:ext cx="16846550" cy="25019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36698238" y="33307338"/>
            <a:ext cx="11947525" cy="2540000"/>
          </a:xfrm>
          <a:prstGeom prst="rect">
            <a:avLst/>
          </a:prstGeom>
        </p:spPr>
        <p:txBody>
          <a:bodyPr/>
          <a:lstStyle>
            <a:lvl1pPr>
              <a:defRPr/>
            </a:lvl1pPr>
          </a:lstStyle>
          <a:p>
            <a:fld id="{D4657E9A-23B7-4516-94D3-88C02B0CF07E}" type="slidenum">
              <a:rPr lang="en-US"/>
              <a:pPr/>
              <a:t>‹#›</a:t>
            </a:fld>
            <a:endParaRPr lang="en-US"/>
          </a:p>
        </p:txBody>
      </p:sp>
    </p:spTree>
    <p:extLst>
      <p:ext uri="{BB962C8B-B14F-4D97-AF65-F5344CB8AC3E}">
        <p14:creationId xmlns:p14="http://schemas.microsoft.com/office/powerpoint/2010/main" val="239119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268663"/>
            <a:ext cx="30724475" cy="21945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036175" y="28625800"/>
            <a:ext cx="30724475" cy="4292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560638" y="33307338"/>
            <a:ext cx="11947525" cy="25400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7495838" y="33307338"/>
            <a:ext cx="16214725" cy="25400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36698238" y="33307338"/>
            <a:ext cx="11947525" cy="2540000"/>
          </a:xfrm>
          <a:prstGeom prst="rect">
            <a:avLst/>
          </a:prstGeom>
        </p:spPr>
        <p:txBody>
          <a:bodyPr/>
          <a:lstStyle>
            <a:lvl1pPr>
              <a:defRPr/>
            </a:lvl1pPr>
          </a:lstStyle>
          <a:p>
            <a:fld id="{8928F014-7DFC-418B-9919-09D778EA7847}" type="slidenum">
              <a:rPr lang="en-US"/>
              <a:pPr/>
              <a:t>‹#›</a:t>
            </a:fld>
            <a:endParaRPr lang="en-US"/>
          </a:p>
        </p:txBody>
      </p:sp>
    </p:spTree>
    <p:extLst>
      <p:ext uri="{BB962C8B-B14F-4D97-AF65-F5344CB8AC3E}">
        <p14:creationId xmlns:p14="http://schemas.microsoft.com/office/powerpoint/2010/main" val="307214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2920680" y="1870176"/>
            <a:ext cx="460851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39725" indent="-339725" algn="l" rtl="0" eaLnBrk="1" fontAlgn="base" hangingPunct="1">
        <a:spcBef>
          <a:spcPct val="20000"/>
        </a:spcBef>
        <a:spcAft>
          <a:spcPct val="0"/>
        </a:spcAft>
        <a:buChar char="•"/>
        <a:defRPr sz="3300">
          <a:solidFill>
            <a:schemeClr val="tx1"/>
          </a:solidFill>
          <a:latin typeface="+mn-lt"/>
          <a:ea typeface="+mn-ea"/>
          <a:cs typeface="+mn-cs"/>
        </a:defRPr>
      </a:lvl1pPr>
      <a:lvl2pPr marL="739775" indent="-287338" algn="l" rtl="0" eaLnBrk="1" fontAlgn="base" hangingPunct="1">
        <a:spcBef>
          <a:spcPct val="20000"/>
        </a:spcBef>
        <a:spcAft>
          <a:spcPct val="0"/>
        </a:spcAft>
        <a:buChar char="–"/>
        <a:defRPr sz="2700">
          <a:solidFill>
            <a:schemeClr val="tx1"/>
          </a:solidFill>
          <a:latin typeface="+mn-lt"/>
        </a:defRPr>
      </a:lvl2pPr>
      <a:lvl3pPr marL="1141413" indent="-227013" algn="l" rtl="0" eaLnBrk="1" fontAlgn="base" hangingPunct="1">
        <a:spcBef>
          <a:spcPct val="20000"/>
        </a:spcBef>
        <a:spcAft>
          <a:spcPct val="0"/>
        </a:spcAft>
        <a:buChar char="•"/>
        <a:defRPr sz="2200">
          <a:solidFill>
            <a:schemeClr val="tx1"/>
          </a:solidFill>
          <a:latin typeface="+mn-lt"/>
        </a:defRPr>
      </a:lvl3pPr>
      <a:lvl4pPr marL="1601788" indent="-234950" algn="l" rtl="0" eaLnBrk="1" fontAlgn="base" hangingPunct="1">
        <a:spcBef>
          <a:spcPct val="20000"/>
        </a:spcBef>
        <a:spcAft>
          <a:spcPct val="0"/>
        </a:spcAft>
        <a:buChar char="–"/>
        <a:defRPr sz="2200">
          <a:solidFill>
            <a:schemeClr val="tx1"/>
          </a:solidFill>
          <a:latin typeface="+mn-lt"/>
        </a:defRPr>
      </a:lvl4pPr>
      <a:lvl5pPr marL="2055813" indent="-227013" algn="l" rtl="0" eaLnBrk="1" fontAlgn="base" hangingPunct="1">
        <a:spcBef>
          <a:spcPct val="20000"/>
        </a:spcBef>
        <a:spcAft>
          <a:spcPct val="0"/>
        </a:spcAft>
        <a:buChar char="»"/>
        <a:defRPr sz="2200">
          <a:solidFill>
            <a:schemeClr val="tx1"/>
          </a:solidFill>
          <a:latin typeface="+mn-lt"/>
        </a:defRPr>
      </a:lvl5pPr>
      <a:lvl6pPr marL="2513013" indent="-227013" algn="l" rtl="0" eaLnBrk="1" fontAlgn="base" hangingPunct="1">
        <a:spcBef>
          <a:spcPct val="20000"/>
        </a:spcBef>
        <a:spcAft>
          <a:spcPct val="0"/>
        </a:spcAft>
        <a:buChar char="»"/>
        <a:defRPr sz="2200">
          <a:solidFill>
            <a:schemeClr val="tx1"/>
          </a:solidFill>
          <a:latin typeface="+mn-lt"/>
        </a:defRPr>
      </a:lvl6pPr>
      <a:lvl7pPr marL="2970213" indent="-227013" algn="l" rtl="0" eaLnBrk="1" fontAlgn="base" hangingPunct="1">
        <a:spcBef>
          <a:spcPct val="20000"/>
        </a:spcBef>
        <a:spcAft>
          <a:spcPct val="0"/>
        </a:spcAft>
        <a:buChar char="»"/>
        <a:defRPr sz="2200">
          <a:solidFill>
            <a:schemeClr val="tx1"/>
          </a:solidFill>
          <a:latin typeface="+mn-lt"/>
        </a:defRPr>
      </a:lvl7pPr>
      <a:lvl8pPr marL="3427413" indent="-227013" algn="l" rtl="0" eaLnBrk="1" fontAlgn="base" hangingPunct="1">
        <a:spcBef>
          <a:spcPct val="20000"/>
        </a:spcBef>
        <a:spcAft>
          <a:spcPct val="0"/>
        </a:spcAft>
        <a:buChar char="»"/>
        <a:defRPr sz="2200">
          <a:solidFill>
            <a:schemeClr val="tx1"/>
          </a:solidFill>
          <a:latin typeface="+mn-lt"/>
        </a:defRPr>
      </a:lvl8pPr>
      <a:lvl9pPr marL="3884613" indent="-227013"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638" y="1465263"/>
            <a:ext cx="46085125" cy="3285233"/>
          </a:xfrm>
          <a:prstGeom prst="rect">
            <a:avLst/>
          </a:prstGeom>
        </p:spPr>
        <p:txBody>
          <a:bodyPr vert="horz" lIns="91440" tIns="45720" rIns="91440" bIns="45720" rtlCol="0" anchor="ctr">
            <a:normAutofit/>
          </a:bodyPr>
          <a:lstStyle/>
          <a:p>
            <a:r>
              <a:rPr lang="en-US" dirty="0"/>
              <a:t>Title </a:t>
            </a:r>
            <a:endParaRPr lang="en-GB" dirty="0"/>
          </a:p>
        </p:txBody>
      </p:sp>
      <p:sp>
        <p:nvSpPr>
          <p:cNvPr id="3" name="Text Placeholder 2"/>
          <p:cNvSpPr>
            <a:spLocks noGrp="1"/>
          </p:cNvSpPr>
          <p:nvPr>
            <p:ph type="body" idx="1"/>
          </p:nvPr>
        </p:nvSpPr>
        <p:spPr>
          <a:xfrm>
            <a:off x="2560638" y="8534400"/>
            <a:ext cx="46085125" cy="241379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560638" y="33901063"/>
            <a:ext cx="11947525" cy="1946275"/>
          </a:xfrm>
          <a:prstGeom prst="rect">
            <a:avLst/>
          </a:prstGeom>
        </p:spPr>
        <p:txBody>
          <a:bodyPr vert="horz" lIns="91440" tIns="45720" rIns="91440" bIns="45720" rtlCol="0" anchor="ctr"/>
          <a:lstStyle>
            <a:lvl1pPr algn="l">
              <a:defRPr sz="1200">
                <a:solidFill>
                  <a:schemeClr val="tx1">
                    <a:tint val="75000"/>
                  </a:schemeClr>
                </a:solidFill>
              </a:defRPr>
            </a:lvl1pPr>
          </a:lstStyle>
          <a:p>
            <a:fld id="{20985E18-E975-48C7-88F1-BC3AB5AE5FA6}" type="datetimeFigureOut">
              <a:rPr lang="en-GB" smtClean="0"/>
              <a:t>09/06/2022</a:t>
            </a:fld>
            <a:endParaRPr lang="en-GB"/>
          </a:p>
        </p:txBody>
      </p:sp>
      <p:sp>
        <p:nvSpPr>
          <p:cNvPr id="5" name="Footer Placeholder 4"/>
          <p:cNvSpPr>
            <a:spLocks noGrp="1"/>
          </p:cNvSpPr>
          <p:nvPr>
            <p:ph type="ftr" sz="quarter" idx="3"/>
          </p:nvPr>
        </p:nvSpPr>
        <p:spPr>
          <a:xfrm>
            <a:off x="17495838" y="33901063"/>
            <a:ext cx="16214725" cy="19462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6698238" y="33901063"/>
            <a:ext cx="11947525" cy="1946275"/>
          </a:xfrm>
          <a:prstGeom prst="rect">
            <a:avLst/>
          </a:prstGeom>
        </p:spPr>
        <p:txBody>
          <a:bodyPr vert="horz" lIns="91440" tIns="45720" rIns="91440" bIns="45720" rtlCol="0" anchor="ctr"/>
          <a:lstStyle>
            <a:lvl1pPr algn="r">
              <a:defRPr sz="1200">
                <a:solidFill>
                  <a:schemeClr val="tx1">
                    <a:tint val="75000"/>
                  </a:schemeClr>
                </a:solidFill>
              </a:defRPr>
            </a:lvl1pPr>
          </a:lstStyle>
          <a:p>
            <a:fld id="{570DD09B-537C-4E71-B1D9-B5312FED9F98}" type="slidenum">
              <a:rPr lang="en-GB" smtClean="0"/>
              <a:t>‹#›</a:t>
            </a:fld>
            <a:endParaRPr lang="en-GB"/>
          </a:p>
        </p:txBody>
      </p:sp>
    </p:spTree>
    <p:extLst>
      <p:ext uri="{BB962C8B-B14F-4D97-AF65-F5344CB8AC3E}">
        <p14:creationId xmlns:p14="http://schemas.microsoft.com/office/powerpoint/2010/main" val="5563279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9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image" Target="../media/image2.jpeg"/><Relationship Id="rId21" Type="http://schemas.openxmlformats.org/officeDocument/2006/relationships/image" Target="../media/image14.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2.png"/><Relationship Id="rId2" Type="http://schemas.openxmlformats.org/officeDocument/2006/relationships/image" Target="../media/image1.jpeg"/><Relationship Id="rId16" Type="http://schemas.openxmlformats.org/officeDocument/2006/relationships/image" Target="../media/image11.png"/><Relationship Id="rId20"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5" Type="http://schemas.microsoft.com/office/2007/relationships/hdphoto" Target="../media/hdphoto4.wdp"/><Relationship Id="rId10" Type="http://schemas.openxmlformats.org/officeDocument/2006/relationships/image" Target="../media/image8.png"/><Relationship Id="rId19"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alpha val="7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4736" y="7937"/>
            <a:ext cx="36076009" cy="4824536"/>
          </a:xfrm>
        </p:spPr>
        <p:txBody>
          <a:bodyPr/>
          <a:lstStyle/>
          <a:p>
            <a:r>
              <a:rPr lang="en-GB" sz="9000" b="1" dirty="0">
                <a:solidFill>
                  <a:schemeClr val="bg1"/>
                </a:solidFill>
                <a:effectLst>
                  <a:outerShdw blurRad="38100" dist="38100" dir="2700000" algn="tl">
                    <a:srgbClr val="000000">
                      <a:alpha val="43137"/>
                    </a:srgbClr>
                  </a:outerShdw>
                </a:effectLst>
                <a:latin typeface="+mn-lt"/>
              </a:rPr>
              <a:t> Health and control costs of blackflies in a pest hotspot at Spain </a:t>
            </a:r>
            <a:endParaRPr lang="en-GB" sz="9000" dirty="0">
              <a:solidFill>
                <a:schemeClr val="bg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0866" y="6760355"/>
            <a:ext cx="10669839" cy="12103709"/>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effectLst>
            <a:outerShdw blurRad="40000" dist="20000" dir="5400000" rotWithShape="0">
              <a:srgbClr val="000000">
                <a:alpha val="38000"/>
              </a:srgbClr>
            </a:outerShdw>
            <a:softEdge rad="177800"/>
          </a:effectLst>
        </p:spPr>
        <p:style>
          <a:lnRef idx="1">
            <a:schemeClr val="accent3"/>
          </a:lnRef>
          <a:fillRef idx="2">
            <a:schemeClr val="accent3"/>
          </a:fillRef>
          <a:effectRef idx="1">
            <a:schemeClr val="accent3"/>
          </a:effectRef>
          <a:fontRef idx="minor">
            <a:schemeClr val="dk1"/>
          </a:fontRef>
        </p:style>
        <p:txBody>
          <a:bodyPr lIns="468000" rIns="468000"/>
          <a:lstStyle/>
          <a:p>
            <a:pPr marL="0" indent="0">
              <a:buNone/>
            </a:pPr>
            <a:endParaRPr lang="en-GB" sz="4000" dirty="0"/>
          </a:p>
          <a:p>
            <a:pPr marL="0" indent="0">
              <a:buNone/>
            </a:pPr>
            <a:r>
              <a:rPr lang="en-GB" sz="4800" b="1" dirty="0">
                <a:solidFill>
                  <a:srgbClr val="0070C0"/>
                </a:solidFill>
              </a:rPr>
              <a:t>Introduction</a:t>
            </a:r>
            <a:endParaRPr lang="en-GB" sz="4400" b="1" dirty="0">
              <a:solidFill>
                <a:srgbClr val="0070C0"/>
              </a:solidFill>
            </a:endParaRPr>
          </a:p>
          <a:p>
            <a:pPr marL="0" indent="0" algn="just" defTabSz="457200">
              <a:spcBef>
                <a:spcPts val="1800"/>
              </a:spcBef>
              <a:buNone/>
            </a:pPr>
            <a:r>
              <a:rPr lang="en-GB" i="1" dirty="0" err="1"/>
              <a:t>Simulium</a:t>
            </a:r>
            <a:r>
              <a:rPr lang="en-GB" i="1" dirty="0"/>
              <a:t> </a:t>
            </a:r>
            <a:r>
              <a:rPr lang="en-GB" i="1" dirty="0" err="1"/>
              <a:t>erythrocephalum</a:t>
            </a:r>
            <a:r>
              <a:rPr lang="en-GB" i="1" dirty="0"/>
              <a:t> </a:t>
            </a:r>
            <a:r>
              <a:rPr lang="en-GB" dirty="0"/>
              <a:t>(Diptera: </a:t>
            </a:r>
            <a:r>
              <a:rPr lang="en-GB" dirty="0" err="1"/>
              <a:t>Simuliidae</a:t>
            </a:r>
            <a:r>
              <a:rPr lang="en-GB" dirty="0"/>
              <a:t>)</a:t>
            </a:r>
            <a:r>
              <a:rPr lang="en-GB" i="1" dirty="0"/>
              <a:t>, </a:t>
            </a:r>
            <a:r>
              <a:rPr lang="en-GB" dirty="0"/>
              <a:t>of hematophagous nature, is very abundant in the lower courses of rivers, prefers to feed on mammals, including humans, and makes it one of the main pest species in Spain and Europe, with a significant impact on the Public and Animal Health.</a:t>
            </a:r>
          </a:p>
          <a:p>
            <a:pPr marL="0" indent="0" algn="just" defTabSz="457200">
              <a:spcBef>
                <a:spcPts val="1800"/>
              </a:spcBef>
              <a:buNone/>
            </a:pPr>
            <a:endParaRPr lang="en-GB" dirty="0"/>
          </a:p>
          <a:p>
            <a:pPr marL="0" indent="0" algn="just" defTabSz="457200">
              <a:spcBef>
                <a:spcPts val="1800"/>
              </a:spcBef>
              <a:buNone/>
            </a:pPr>
            <a:r>
              <a:rPr lang="en-GB" dirty="0"/>
              <a:t>In the city of Zaragoza there has been an increase in visits to Primary Care </a:t>
            </a:r>
            <a:r>
              <a:rPr lang="en-GB" dirty="0" err="1"/>
              <a:t>centers</a:t>
            </a:r>
            <a:r>
              <a:rPr lang="en-GB" dirty="0"/>
              <a:t> and hospitals due to the inconvenience caused by bites, which leads to an increase in public spending and the saturation of the health system. </a:t>
            </a:r>
          </a:p>
          <a:p>
            <a:pPr marL="0" indent="0" algn="just" defTabSz="457200">
              <a:spcBef>
                <a:spcPts val="1800"/>
              </a:spcBef>
              <a:buNone/>
            </a:pPr>
            <a:endParaRPr lang="en-GB" dirty="0"/>
          </a:p>
          <a:p>
            <a:pPr marL="0" indent="0" algn="just" defTabSz="457200">
              <a:spcBef>
                <a:spcPts val="1800"/>
              </a:spcBef>
              <a:buNone/>
            </a:pPr>
            <a:r>
              <a:rPr lang="en-GB" sz="3200" dirty="0"/>
              <a:t>The economic cost of health care for insect bites in the city of Zaragoza has been </a:t>
            </a:r>
            <a:r>
              <a:rPr lang="en-GB" sz="3200" dirty="0" err="1"/>
              <a:t>analyzed</a:t>
            </a:r>
            <a:r>
              <a:rPr lang="en-GB" sz="3200" dirty="0"/>
              <a:t> and compared with an estimate of the cost of the control carried out through the purification of the Ebro river during the period 2009-2018.</a:t>
            </a:r>
          </a:p>
          <a:p>
            <a:pPr marL="0" indent="0" algn="just" defTabSz="457200">
              <a:spcBef>
                <a:spcPts val="1800"/>
              </a:spcBef>
              <a:buNone/>
            </a:pPr>
            <a:endParaRPr lang="en-GB" sz="3200" dirty="0"/>
          </a:p>
          <a:p>
            <a:pPr marL="0" indent="0" algn="just" defTabSz="457200">
              <a:buNone/>
            </a:pPr>
            <a:endParaRPr lang="en-GB" sz="3200" dirty="0"/>
          </a:p>
        </p:txBody>
      </p:sp>
      <p:sp>
        <p:nvSpPr>
          <p:cNvPr id="5" name="Title 1"/>
          <p:cNvSpPr txBox="1">
            <a:spLocks/>
          </p:cNvSpPr>
          <p:nvPr/>
        </p:nvSpPr>
        <p:spPr bwMode="auto">
          <a:xfrm>
            <a:off x="0" y="3318268"/>
            <a:ext cx="44325280" cy="2942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buNone/>
            </a:pPr>
            <a:r>
              <a:rPr lang="es-ES" sz="5400" kern="0" dirty="0">
                <a:solidFill>
                  <a:schemeClr val="bg1"/>
                </a:solidFill>
                <a:effectLst>
                  <a:outerShdw blurRad="38100" dist="38100" dir="2700000" algn="tl">
                    <a:srgbClr val="000000">
                      <a:alpha val="43137"/>
                    </a:srgbClr>
                  </a:outerShdw>
                </a:effectLst>
                <a:latin typeface="Arial Narrow" panose="020B0606020202030204" pitchFamily="34" charset="0"/>
              </a:rPr>
              <a:t>Laura Blanco Sierra</a:t>
            </a:r>
            <a:r>
              <a:rPr lang="es-ES" sz="5400" kern="0" baseline="30000" dirty="0">
                <a:solidFill>
                  <a:schemeClr val="bg1"/>
                </a:solidFill>
                <a:effectLst>
                  <a:outerShdw blurRad="38100" dist="38100" dir="2700000" algn="tl">
                    <a:srgbClr val="000000">
                      <a:alpha val="43137"/>
                    </a:srgbClr>
                  </a:outerShdw>
                </a:effectLst>
                <a:latin typeface="Arial Narrow" panose="020B0606020202030204" pitchFamily="34" charset="0"/>
              </a:rPr>
              <a:t>1</a:t>
            </a:r>
            <a:r>
              <a:rPr lang="es-ES" sz="5400" kern="0" dirty="0">
                <a:solidFill>
                  <a:schemeClr val="bg1"/>
                </a:solidFill>
                <a:effectLst>
                  <a:outerShdw blurRad="38100" dist="38100" dir="2700000" algn="tl">
                    <a:srgbClr val="000000">
                      <a:alpha val="43137"/>
                    </a:srgbClr>
                  </a:outerShdw>
                </a:effectLst>
                <a:latin typeface="Arial Narrow" panose="020B0606020202030204" pitchFamily="34" charset="0"/>
              </a:rPr>
              <a:t> , Ignacio de Blas Giral</a:t>
            </a:r>
            <a:r>
              <a:rPr lang="es-ES" sz="5400" kern="0" baseline="30000" dirty="0">
                <a:solidFill>
                  <a:schemeClr val="bg1"/>
                </a:solidFill>
                <a:effectLst>
                  <a:outerShdw blurRad="38100" dist="38100" dir="2700000" algn="tl">
                    <a:srgbClr val="000000">
                      <a:alpha val="43137"/>
                    </a:srgbClr>
                  </a:outerShdw>
                </a:effectLst>
                <a:latin typeface="Arial Narrow" panose="020B0606020202030204" pitchFamily="34" charset="0"/>
              </a:rPr>
              <a:t>2</a:t>
            </a:r>
            <a:r>
              <a:rPr lang="es-ES" sz="5400" kern="0" dirty="0">
                <a:solidFill>
                  <a:schemeClr val="bg1"/>
                </a:solidFill>
                <a:effectLst>
                  <a:outerShdw blurRad="38100" dist="38100" dir="2700000" algn="tl">
                    <a:srgbClr val="000000">
                      <a:alpha val="43137"/>
                    </a:srgbClr>
                  </a:outerShdw>
                </a:effectLst>
                <a:latin typeface="Arial Narrow" panose="020B0606020202030204" pitchFamily="34" charset="0"/>
              </a:rPr>
              <a:t> , José A. Oteo</a:t>
            </a:r>
            <a:r>
              <a:rPr lang="es-ES" sz="5400" kern="0" baseline="30000" dirty="0">
                <a:solidFill>
                  <a:schemeClr val="bg1"/>
                </a:solidFill>
                <a:effectLst>
                  <a:outerShdw blurRad="38100" dist="38100" dir="2700000" algn="tl">
                    <a:srgbClr val="000000">
                      <a:alpha val="43137"/>
                    </a:srgbClr>
                  </a:outerShdw>
                </a:effectLst>
                <a:latin typeface="Arial Narrow" panose="020B0606020202030204" pitchFamily="34" charset="0"/>
              </a:rPr>
              <a:t>3</a:t>
            </a:r>
            <a:r>
              <a:rPr lang="es-ES" sz="5400" kern="0" dirty="0">
                <a:solidFill>
                  <a:schemeClr val="bg1"/>
                </a:solidFill>
                <a:effectLst>
                  <a:outerShdw blurRad="38100" dist="38100" dir="2700000" algn="tl">
                    <a:srgbClr val="000000">
                      <a:alpha val="43137"/>
                    </a:srgbClr>
                  </a:outerShdw>
                </a:effectLst>
                <a:latin typeface="Arial Narrow" panose="020B0606020202030204" pitchFamily="34" charset="0"/>
              </a:rPr>
              <a:t> , Ignacio Ruiz Arrondo</a:t>
            </a:r>
            <a:r>
              <a:rPr lang="es-ES" sz="5400" kern="0" baseline="30000" dirty="0">
                <a:solidFill>
                  <a:schemeClr val="bg1"/>
                </a:solidFill>
                <a:effectLst>
                  <a:outerShdw blurRad="38100" dist="38100" dir="2700000" algn="tl">
                    <a:srgbClr val="000000">
                      <a:alpha val="43137"/>
                    </a:srgbClr>
                  </a:outerShdw>
                </a:effectLst>
                <a:latin typeface="Arial Narrow" panose="020B0606020202030204" pitchFamily="34" charset="0"/>
              </a:rPr>
              <a:t>3</a:t>
            </a:r>
            <a:endParaRPr lang="es-ES" sz="4000" kern="0" baseline="30000" dirty="0">
              <a:solidFill>
                <a:schemeClr val="bg1"/>
              </a:solidFill>
              <a:effectLst>
                <a:outerShdw blurRad="38100" dist="38100" dir="2700000" algn="tl">
                  <a:srgbClr val="000000">
                    <a:alpha val="43137"/>
                  </a:srgbClr>
                </a:outerShdw>
              </a:effectLst>
              <a:latin typeface="Arial Narrow" panose="020B0606020202030204" pitchFamily="34" charset="0"/>
            </a:endParaRPr>
          </a:p>
          <a:p>
            <a:pPr>
              <a:spcBef>
                <a:spcPts val="2400"/>
              </a:spcBef>
              <a:buNone/>
            </a:pPr>
            <a:r>
              <a:rPr lang="es-ES" sz="3600" kern="0" baseline="30000" dirty="0">
                <a:solidFill>
                  <a:schemeClr val="bg1"/>
                </a:solidFill>
                <a:effectLst>
                  <a:outerShdw blurRad="38100" dist="38100" dir="2700000" algn="tl">
                    <a:srgbClr val="000000">
                      <a:alpha val="43137"/>
                    </a:srgbClr>
                  </a:outerShdw>
                </a:effectLst>
                <a:latin typeface="Arial Narrow" panose="020B0606020202030204" pitchFamily="34" charset="0"/>
              </a:rPr>
              <a:t>1 </a:t>
            </a:r>
            <a:r>
              <a:rPr lang="es-ES" sz="3600" kern="0" dirty="0">
                <a:solidFill>
                  <a:schemeClr val="bg1"/>
                </a:solidFill>
                <a:effectLst>
                  <a:outerShdw blurRad="38100" dist="38100" dir="2700000" algn="tl">
                    <a:srgbClr val="000000">
                      <a:alpha val="43137"/>
                    </a:srgbClr>
                  </a:outerShdw>
                </a:effectLst>
                <a:latin typeface="Arial Narrow" panose="020B0606020202030204" pitchFamily="34" charset="0"/>
              </a:rPr>
              <a:t>Center of </a:t>
            </a:r>
            <a:r>
              <a:rPr lang="es-ES" sz="3600" kern="0" dirty="0" err="1">
                <a:solidFill>
                  <a:schemeClr val="bg1"/>
                </a:solidFill>
                <a:effectLst>
                  <a:outerShdw blurRad="38100" dist="38100" dir="2700000" algn="tl">
                    <a:srgbClr val="000000">
                      <a:alpha val="43137"/>
                    </a:srgbClr>
                  </a:outerShdw>
                </a:effectLst>
                <a:latin typeface="Arial Narrow" panose="020B0606020202030204" pitchFamily="34" charset="0"/>
              </a:rPr>
              <a:t>Advanced</a:t>
            </a:r>
            <a:r>
              <a:rPr lang="es-ES" sz="3600" kern="0" dirty="0">
                <a:solidFill>
                  <a:schemeClr val="bg1"/>
                </a:solidFill>
                <a:effectLst>
                  <a:outerShdw blurRad="38100" dist="38100" dir="2700000" algn="tl">
                    <a:srgbClr val="000000">
                      <a:alpha val="43137"/>
                    </a:srgbClr>
                  </a:outerShdw>
                </a:effectLst>
                <a:latin typeface="Arial Narrow" panose="020B0606020202030204" pitchFamily="34" charset="0"/>
              </a:rPr>
              <a:t> </a:t>
            </a:r>
            <a:r>
              <a:rPr lang="es-ES" sz="3600" kern="0" dirty="0" err="1">
                <a:solidFill>
                  <a:schemeClr val="bg1"/>
                </a:solidFill>
                <a:effectLst>
                  <a:outerShdw blurRad="38100" dist="38100" dir="2700000" algn="tl">
                    <a:srgbClr val="000000">
                      <a:alpha val="43137"/>
                    </a:srgbClr>
                  </a:outerShdw>
                </a:effectLst>
                <a:latin typeface="Arial Narrow" panose="020B0606020202030204" pitchFamily="34" charset="0"/>
              </a:rPr>
              <a:t>Studies</a:t>
            </a:r>
            <a:r>
              <a:rPr lang="es-ES" sz="3600" kern="0" dirty="0">
                <a:solidFill>
                  <a:schemeClr val="bg1"/>
                </a:solidFill>
                <a:effectLst>
                  <a:outerShdw blurRad="38100" dist="38100" dir="2700000" algn="tl">
                    <a:srgbClr val="000000">
                      <a:alpha val="43137"/>
                    </a:srgbClr>
                  </a:outerShdw>
                </a:effectLst>
                <a:latin typeface="Arial Narrow" panose="020B0606020202030204" pitchFamily="34" charset="0"/>
              </a:rPr>
              <a:t> of Blanes (CEAB-CSIC), Blanes, Girona, </a:t>
            </a:r>
            <a:r>
              <a:rPr lang="es-ES" sz="3600" kern="0" dirty="0" err="1">
                <a:solidFill>
                  <a:schemeClr val="bg1"/>
                </a:solidFill>
                <a:effectLst>
                  <a:outerShdw blurRad="38100" dist="38100" dir="2700000" algn="tl">
                    <a:srgbClr val="000000">
                      <a:alpha val="43137"/>
                    </a:srgbClr>
                  </a:outerShdw>
                </a:effectLst>
                <a:latin typeface="Arial Narrow" panose="020B0606020202030204" pitchFamily="34" charset="0"/>
              </a:rPr>
              <a:t>Spain</a:t>
            </a:r>
            <a:endParaRPr lang="en-GB" sz="3600" kern="0" baseline="30000" dirty="0">
              <a:solidFill>
                <a:schemeClr val="bg1"/>
              </a:solidFill>
              <a:effectLst>
                <a:outerShdw blurRad="38100" dist="38100" dir="2700000" algn="tl">
                  <a:srgbClr val="000000">
                    <a:alpha val="43137"/>
                  </a:srgbClr>
                </a:outerShdw>
              </a:effectLst>
              <a:latin typeface="Arial Narrow" panose="020B0606020202030204" pitchFamily="34" charset="0"/>
            </a:endParaRPr>
          </a:p>
          <a:p>
            <a:pPr>
              <a:buNone/>
            </a:pPr>
            <a:r>
              <a:rPr lang="es-ES" sz="3600" kern="0" baseline="30000" dirty="0">
                <a:solidFill>
                  <a:schemeClr val="bg1"/>
                </a:solidFill>
                <a:effectLst>
                  <a:outerShdw blurRad="38100" dist="38100" dir="2700000" algn="tl">
                    <a:srgbClr val="000000">
                      <a:alpha val="43137"/>
                    </a:srgbClr>
                  </a:outerShdw>
                </a:effectLst>
                <a:latin typeface="Arial Narrow" panose="020B0606020202030204" pitchFamily="34" charset="0"/>
              </a:rPr>
              <a:t>2 </a:t>
            </a:r>
            <a:r>
              <a:rPr lang="es-ES" sz="3600" kern="0" dirty="0">
                <a:solidFill>
                  <a:schemeClr val="bg1"/>
                </a:solidFill>
                <a:effectLst>
                  <a:outerShdw blurRad="38100" dist="38100" dir="2700000" algn="tl">
                    <a:srgbClr val="000000">
                      <a:alpha val="43137"/>
                    </a:srgbClr>
                  </a:outerShdw>
                </a:effectLst>
                <a:latin typeface="Arial Narrow" panose="020B0606020202030204" pitchFamily="34" charset="0"/>
              </a:rPr>
              <a:t>Instituto Agroalimentario de Aragón IA2 (Universidad de Zaragoza - CITA), Zaragoza, </a:t>
            </a:r>
            <a:r>
              <a:rPr lang="es-ES" sz="3600" kern="0" dirty="0" err="1">
                <a:solidFill>
                  <a:schemeClr val="bg1"/>
                </a:solidFill>
                <a:effectLst>
                  <a:outerShdw blurRad="38100" dist="38100" dir="2700000" algn="tl">
                    <a:srgbClr val="000000">
                      <a:alpha val="43137"/>
                    </a:srgbClr>
                  </a:outerShdw>
                </a:effectLst>
                <a:latin typeface="Arial Narrow" panose="020B0606020202030204" pitchFamily="34" charset="0"/>
              </a:rPr>
              <a:t>Spain</a:t>
            </a:r>
            <a:endParaRPr lang="es-ES" sz="3600" kern="0" dirty="0">
              <a:solidFill>
                <a:schemeClr val="bg1"/>
              </a:solidFill>
              <a:effectLst>
                <a:outerShdw blurRad="38100" dist="38100" dir="2700000" algn="tl">
                  <a:srgbClr val="000000">
                    <a:alpha val="43137"/>
                  </a:srgbClr>
                </a:outerShdw>
              </a:effectLst>
              <a:latin typeface="Arial Narrow" panose="020B0606020202030204" pitchFamily="34" charset="0"/>
            </a:endParaRPr>
          </a:p>
          <a:p>
            <a:pPr>
              <a:buNone/>
            </a:pPr>
            <a:r>
              <a:rPr lang="en-GB" sz="3600" kern="0" baseline="30000" dirty="0">
                <a:solidFill>
                  <a:schemeClr val="bg1"/>
                </a:solidFill>
                <a:effectLst>
                  <a:outerShdw blurRad="38100" dist="38100" dir="2700000" algn="tl">
                    <a:srgbClr val="000000">
                      <a:alpha val="43137"/>
                    </a:srgbClr>
                  </a:outerShdw>
                </a:effectLst>
                <a:latin typeface="Arial Narrow" panose="020B0606020202030204" pitchFamily="34" charset="0"/>
              </a:rPr>
              <a:t>3 </a:t>
            </a:r>
            <a:r>
              <a:rPr lang="en-GB" sz="3600" kern="0" dirty="0" err="1">
                <a:solidFill>
                  <a:schemeClr val="bg1"/>
                </a:solidFill>
                <a:effectLst>
                  <a:outerShdw blurRad="38100" dist="38100" dir="2700000" algn="tl">
                    <a:srgbClr val="000000">
                      <a:alpha val="43137"/>
                    </a:srgbClr>
                  </a:outerShdw>
                </a:effectLst>
                <a:latin typeface="Arial Narrow" panose="020B0606020202030204" pitchFamily="34" charset="0"/>
              </a:rPr>
              <a:t>Center</a:t>
            </a:r>
            <a:r>
              <a:rPr lang="en-GB" sz="3600" kern="0" dirty="0">
                <a:solidFill>
                  <a:schemeClr val="bg1"/>
                </a:solidFill>
                <a:effectLst>
                  <a:outerShdw blurRad="38100" dist="38100" dir="2700000" algn="tl">
                    <a:srgbClr val="000000">
                      <a:alpha val="43137"/>
                    </a:srgbClr>
                  </a:outerShdw>
                </a:effectLst>
                <a:latin typeface="Arial Narrow" panose="020B0606020202030204" pitchFamily="34" charset="0"/>
              </a:rPr>
              <a:t> for Rickettsiosis and Arthropod-Borne Diseases, Hospital San Pedro-CIBIR</a:t>
            </a:r>
            <a:r>
              <a:rPr lang="es-ES" sz="3600" kern="0" dirty="0">
                <a:solidFill>
                  <a:schemeClr val="bg1"/>
                </a:solidFill>
                <a:effectLst>
                  <a:outerShdw blurRad="38100" dist="38100" dir="2700000" algn="tl">
                    <a:srgbClr val="000000">
                      <a:alpha val="43137"/>
                    </a:srgbClr>
                  </a:outerShdw>
                </a:effectLst>
                <a:latin typeface="Arial Narrow" panose="020B0606020202030204" pitchFamily="34" charset="0"/>
              </a:rPr>
              <a:t>, Logroño, </a:t>
            </a:r>
            <a:r>
              <a:rPr lang="es-ES" sz="3600" kern="0" dirty="0" err="1">
                <a:solidFill>
                  <a:schemeClr val="bg1"/>
                </a:solidFill>
                <a:effectLst>
                  <a:outerShdw blurRad="38100" dist="38100" dir="2700000" algn="tl">
                    <a:srgbClr val="000000">
                      <a:alpha val="43137"/>
                    </a:srgbClr>
                  </a:outerShdw>
                </a:effectLst>
                <a:latin typeface="Arial Narrow" panose="020B0606020202030204" pitchFamily="34" charset="0"/>
              </a:rPr>
              <a:t>Spain</a:t>
            </a:r>
            <a:endParaRPr lang="es-ES" sz="3600" kern="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6" name="Content Placeholder 2"/>
          <p:cNvSpPr txBox="1">
            <a:spLocks/>
          </p:cNvSpPr>
          <p:nvPr/>
        </p:nvSpPr>
        <p:spPr>
          <a:xfrm>
            <a:off x="11578546" y="30750890"/>
            <a:ext cx="29095811" cy="531134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a:outerShdw blurRad="40000" dist="20000" dir="5400000" rotWithShape="0">
              <a:srgbClr val="000000">
                <a:alpha val="38000"/>
              </a:srgbClr>
            </a:outerShdw>
            <a:softEdge rad="177800"/>
          </a:effectLst>
        </p:spPr>
        <p:style>
          <a:lnRef idx="1">
            <a:schemeClr val="accent3"/>
          </a:lnRef>
          <a:fillRef idx="2">
            <a:schemeClr val="accent3"/>
          </a:fillRef>
          <a:effectRef idx="1">
            <a:schemeClr val="accent3"/>
          </a:effectRef>
          <a:fontRef idx="minor">
            <a:schemeClr val="dk1"/>
          </a:fontRef>
        </p:style>
        <p:txBody>
          <a:bodyPr/>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528638" indent="0">
              <a:buFontTx/>
              <a:buNone/>
            </a:pPr>
            <a:endParaRPr lang="en-GB" sz="4000" kern="0" dirty="0"/>
          </a:p>
        </p:txBody>
      </p:sp>
      <p:sp>
        <p:nvSpPr>
          <p:cNvPr id="9" name="Content Placeholder 2"/>
          <p:cNvSpPr txBox="1">
            <a:spLocks/>
          </p:cNvSpPr>
          <p:nvPr/>
        </p:nvSpPr>
        <p:spPr>
          <a:xfrm>
            <a:off x="11417625" y="6703572"/>
            <a:ext cx="29307255" cy="23750373"/>
          </a:xfrm>
          <a:custGeom>
            <a:avLst/>
            <a:gdLst>
              <a:gd name="connsiteX0" fmla="*/ 0 w 29307255"/>
              <a:gd name="connsiteY0" fmla="*/ 0 h 23750373"/>
              <a:gd name="connsiteX1" fmla="*/ 29307255 w 29307255"/>
              <a:gd name="connsiteY1" fmla="*/ 0 h 23750373"/>
              <a:gd name="connsiteX2" fmla="*/ 29307255 w 29307255"/>
              <a:gd name="connsiteY2" fmla="*/ 23750373 h 23750373"/>
              <a:gd name="connsiteX3" fmla="*/ 0 w 29307255"/>
              <a:gd name="connsiteY3" fmla="*/ 23750373 h 23750373"/>
              <a:gd name="connsiteX4" fmla="*/ 0 w 29307255"/>
              <a:gd name="connsiteY4" fmla="*/ 0 h 23750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7255" h="23750373" fill="none" extrusionOk="0">
                <a:moveTo>
                  <a:pt x="0" y="0"/>
                </a:moveTo>
                <a:cubicBezTo>
                  <a:pt x="6345401" y="-33775"/>
                  <a:pt x="15226674" y="138873"/>
                  <a:pt x="29307255" y="0"/>
                </a:cubicBezTo>
                <a:cubicBezTo>
                  <a:pt x="29233484" y="3474830"/>
                  <a:pt x="29151372" y="16943930"/>
                  <a:pt x="29307255" y="23750373"/>
                </a:cubicBezTo>
                <a:cubicBezTo>
                  <a:pt x="20048448" y="23613043"/>
                  <a:pt x="4904588" y="23612517"/>
                  <a:pt x="0" y="23750373"/>
                </a:cubicBezTo>
                <a:cubicBezTo>
                  <a:pt x="152408" y="16547066"/>
                  <a:pt x="73868" y="5768476"/>
                  <a:pt x="0" y="0"/>
                </a:cubicBezTo>
                <a:close/>
              </a:path>
              <a:path w="29307255" h="23750373" stroke="0" extrusionOk="0">
                <a:moveTo>
                  <a:pt x="0" y="0"/>
                </a:moveTo>
                <a:cubicBezTo>
                  <a:pt x="11793882" y="-101487"/>
                  <a:pt x="16979680" y="-162162"/>
                  <a:pt x="29307255" y="0"/>
                </a:cubicBezTo>
                <a:cubicBezTo>
                  <a:pt x="29367968" y="10631687"/>
                  <a:pt x="29246183" y="14376131"/>
                  <a:pt x="29307255" y="23750373"/>
                </a:cubicBezTo>
                <a:cubicBezTo>
                  <a:pt x="26341123" y="23800438"/>
                  <a:pt x="8982521" y="23591924"/>
                  <a:pt x="0" y="23750373"/>
                </a:cubicBezTo>
                <a:cubicBezTo>
                  <a:pt x="-24452" y="19545568"/>
                  <a:pt x="-67663" y="8145108"/>
                  <a:pt x="0" y="0"/>
                </a:cubicBez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a:ext uri="{C807C97D-BFC1-408E-A445-0C87EB9F89A2}">
                <ask:lineSketchStyleProps xmlns:ask="http://schemas.microsoft.com/office/drawing/2018/sketchyshapes" xmlns="" sd="981765707">
                  <a:prstGeom prst="rect">
                    <a:avLst/>
                  </a:prstGeom>
                  <ask:type>
                    <ask:lineSketchCurved/>
                  </ask:type>
                </ask:lineSketchStyleProps>
              </a:ext>
            </a:extLst>
          </a:ln>
          <a:effectLst>
            <a:outerShdw blurRad="40000" dist="20000" dir="5400000" rotWithShape="0">
              <a:srgbClr val="000000">
                <a:alpha val="38000"/>
              </a:srgbClr>
            </a:outerShdw>
            <a:softEdge rad="190500"/>
          </a:effectLst>
        </p:spPr>
        <p:style>
          <a:lnRef idx="3">
            <a:schemeClr val="lt1"/>
          </a:lnRef>
          <a:fillRef idx="1">
            <a:schemeClr val="accent3"/>
          </a:fillRef>
          <a:effectRef idx="1">
            <a:schemeClr val="accent3"/>
          </a:effectRef>
          <a:fontRef idx="minor">
            <a:schemeClr val="lt1"/>
          </a:fontRef>
        </p:style>
        <p:txBody>
          <a:bodyPr lIns="360000" rIns="36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528638" indent="0">
              <a:buFontTx/>
              <a:buNone/>
            </a:pPr>
            <a:endParaRPr lang="en-GB" sz="4000" kern="0" dirty="0"/>
          </a:p>
          <a:p>
            <a:pPr marL="0" indent="0" algn="just">
              <a:buFontTx/>
              <a:buNone/>
            </a:pPr>
            <a:r>
              <a:rPr lang="en-GB" sz="4800" b="1" kern="0" dirty="0">
                <a:solidFill>
                  <a:srgbClr val="0070C0"/>
                </a:solidFill>
              </a:rPr>
              <a:t> Results</a:t>
            </a:r>
            <a:r>
              <a:rPr lang="en-GB" sz="4400" b="1" kern="0" dirty="0">
                <a:solidFill>
                  <a:srgbClr val="0070C0"/>
                </a:solidFill>
              </a:rPr>
              <a:t> </a:t>
            </a:r>
          </a:p>
          <a:p>
            <a:pPr marL="0" indent="0" algn="just">
              <a:buFontTx/>
              <a:buNone/>
            </a:pPr>
            <a:endParaRPr lang="en-GB" sz="4000" kern="0" dirty="0"/>
          </a:p>
        </p:txBody>
      </p:sp>
      <p:sp>
        <p:nvSpPr>
          <p:cNvPr id="10" name="Content Placeholder 2"/>
          <p:cNvSpPr txBox="1">
            <a:spLocks/>
          </p:cNvSpPr>
          <p:nvPr/>
        </p:nvSpPr>
        <p:spPr>
          <a:xfrm>
            <a:off x="41182722" y="6670192"/>
            <a:ext cx="9277440" cy="1182552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a:outerShdw blurRad="40000" dist="20000" dir="5400000" rotWithShape="0">
              <a:srgbClr val="000000">
                <a:alpha val="38000"/>
              </a:srgbClr>
            </a:outerShdw>
            <a:softEdge rad="177800"/>
          </a:effectLst>
        </p:spPr>
        <p:style>
          <a:lnRef idx="1">
            <a:schemeClr val="accent3"/>
          </a:lnRef>
          <a:fillRef idx="2">
            <a:schemeClr val="accent3"/>
          </a:fillRef>
          <a:effectRef idx="1">
            <a:schemeClr val="accent3"/>
          </a:effectRef>
          <a:fontRef idx="minor">
            <a:schemeClr val="dk1"/>
          </a:fontRef>
        </p:style>
        <p:txBody>
          <a:bodyPr lIns="468000" rIns="468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528638" indent="0" algn="just">
              <a:buFontTx/>
              <a:buNone/>
            </a:pPr>
            <a:endParaRPr lang="en-GB" sz="4000" kern="0" dirty="0"/>
          </a:p>
          <a:p>
            <a:pPr marL="0" indent="0" algn="just">
              <a:buFontTx/>
              <a:buNone/>
            </a:pPr>
            <a:r>
              <a:rPr lang="en-GB" sz="4800" b="1" kern="0" dirty="0">
                <a:solidFill>
                  <a:srgbClr val="0070C0"/>
                </a:solidFill>
              </a:rPr>
              <a:t>Conclusions</a:t>
            </a:r>
            <a:endParaRPr lang="en-GB" sz="4000" b="1" kern="0" dirty="0">
              <a:solidFill>
                <a:srgbClr val="0070C0"/>
              </a:solidFill>
            </a:endParaRPr>
          </a:p>
          <a:p>
            <a:pPr marL="0" indent="0" algn="just">
              <a:spcBef>
                <a:spcPts val="1800"/>
              </a:spcBef>
              <a:buFontTx/>
              <a:buNone/>
            </a:pPr>
            <a:r>
              <a:rPr lang="en-GB" kern="0" dirty="0"/>
              <a:t>The implementation of an effective control of the larval populations of blackflies through the treatment of the Ebro river allows reducing the health cost of this pest in the area.</a:t>
            </a:r>
          </a:p>
          <a:p>
            <a:pPr marL="0" indent="0" algn="just">
              <a:spcBef>
                <a:spcPts val="1800"/>
              </a:spcBef>
              <a:buFontTx/>
              <a:buNone/>
            </a:pPr>
            <a:endParaRPr lang="en-GB" kern="0" dirty="0"/>
          </a:p>
          <a:p>
            <a:pPr marL="0" indent="0" algn="just">
              <a:spcBef>
                <a:spcPts val="1800"/>
              </a:spcBef>
              <a:buFontTx/>
              <a:buNone/>
            </a:pPr>
            <a:r>
              <a:rPr lang="en-GB" kern="0" dirty="0"/>
              <a:t>Given the great flight capacity of this insect, control should not be limited only to the urban area of Zaragoza, but include other sections further away from the city and nearby towns where there are larval foci and control is not being carried out.</a:t>
            </a:r>
          </a:p>
          <a:p>
            <a:pPr marL="0" indent="0" algn="just">
              <a:spcBef>
                <a:spcPts val="1800"/>
              </a:spcBef>
              <a:buFontTx/>
              <a:buNone/>
            </a:pPr>
            <a:endParaRPr lang="en-GB" kern="0" dirty="0"/>
          </a:p>
          <a:p>
            <a:pPr marL="0" indent="0" algn="just">
              <a:spcBef>
                <a:spcPts val="1800"/>
              </a:spcBef>
              <a:buFontTx/>
              <a:buNone/>
            </a:pPr>
            <a:r>
              <a:rPr lang="en-GB" kern="0" dirty="0"/>
              <a:t>The control of the blackfly plague would reduce its impact on Public and Animal Health and would substantially improve the well-being of citizens in the summer season.</a:t>
            </a:r>
          </a:p>
        </p:txBody>
      </p:sp>
      <p:sp>
        <p:nvSpPr>
          <p:cNvPr id="11" name="Content Placeholder 2"/>
          <p:cNvSpPr txBox="1">
            <a:spLocks/>
          </p:cNvSpPr>
          <p:nvPr/>
        </p:nvSpPr>
        <p:spPr>
          <a:xfrm>
            <a:off x="450866" y="19060510"/>
            <a:ext cx="10804849" cy="1700172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a:outerShdw blurRad="40000" dist="20000" dir="5400000" rotWithShape="0">
              <a:srgbClr val="000000">
                <a:alpha val="38000"/>
              </a:srgbClr>
            </a:outerShdw>
            <a:softEdge rad="190500"/>
          </a:effectLst>
        </p:spPr>
        <p:style>
          <a:lnRef idx="1">
            <a:schemeClr val="accent3"/>
          </a:lnRef>
          <a:fillRef idx="2">
            <a:schemeClr val="accent3"/>
          </a:fillRef>
          <a:effectRef idx="1">
            <a:schemeClr val="accent3"/>
          </a:effectRef>
          <a:fontRef idx="minor">
            <a:schemeClr val="dk1"/>
          </a:fontRef>
        </p:style>
        <p:txBody>
          <a:bodyPr lIns="540000" rIns="54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0" indent="0" algn="just">
              <a:buFontTx/>
              <a:buNone/>
            </a:pPr>
            <a:endParaRPr lang="en-GB" sz="4000" b="1" kern="0" dirty="0"/>
          </a:p>
          <a:p>
            <a:pPr marL="0" indent="0" algn="just">
              <a:spcBef>
                <a:spcPts val="1800"/>
              </a:spcBef>
              <a:buFontTx/>
              <a:buNone/>
            </a:pPr>
            <a:r>
              <a:rPr lang="en-GB" sz="4800" b="1" kern="0" dirty="0">
                <a:solidFill>
                  <a:srgbClr val="0070C0"/>
                </a:solidFill>
              </a:rPr>
              <a:t>Materials &amp; methods</a:t>
            </a:r>
          </a:p>
          <a:p>
            <a:pPr marL="0" indent="0" algn="just">
              <a:spcBef>
                <a:spcPts val="1800"/>
              </a:spcBef>
              <a:buFontTx/>
              <a:buNone/>
            </a:pPr>
            <a:r>
              <a:rPr lang="en-GB" kern="0" dirty="0"/>
              <a:t>Data on consultations for insect bites in Primary Care (and bites attributed to the black fly) were analysed on a monthly and annual basis; analysing both total consultations for bites and those referring to 10,000 total consultations in Primary Care.</a:t>
            </a:r>
          </a:p>
          <a:p>
            <a:pPr marL="0" indent="0" algn="just">
              <a:spcBef>
                <a:spcPts val="1800"/>
              </a:spcBef>
              <a:buFontTx/>
              <a:buNone/>
            </a:pPr>
            <a:endParaRPr lang="en-GB" kern="0" dirty="0"/>
          </a:p>
          <a:p>
            <a:pPr marL="0" indent="0" algn="just">
              <a:spcBef>
                <a:spcPts val="1800"/>
              </a:spcBef>
              <a:buFontTx/>
              <a:buNone/>
            </a:pPr>
            <a:r>
              <a:rPr lang="en-GB" kern="0" dirty="0"/>
              <a:t>To estimate the cost of black fly control, the amount of product used (</a:t>
            </a:r>
            <a:r>
              <a:rPr lang="en-GB" kern="0" dirty="0" err="1"/>
              <a:t>VectoBac</a:t>
            </a:r>
            <a:r>
              <a:rPr lang="en-GB" kern="0" dirty="0"/>
              <a:t>® 12 AS) in the treatments (</a:t>
            </a:r>
            <a:r>
              <a:rPr lang="en-GB" kern="0" dirty="0">
                <a:effectLst>
                  <a:outerShdw blurRad="38100" dist="38100" dir="2700000" algn="tl">
                    <a:srgbClr val="000000">
                      <a:alpha val="43137"/>
                    </a:srgbClr>
                  </a:outerShdw>
                </a:effectLst>
              </a:rPr>
              <a:t>Figure 1</a:t>
            </a:r>
            <a:r>
              <a:rPr lang="en-GB" kern="0" dirty="0"/>
              <a:t>) was estimated taking into account the minimum and average flow rates recorded for the years studied. The cost of the personnel who carry out the treatment, travel and analysis of the samples was also taken into account. </a:t>
            </a:r>
          </a:p>
          <a:p>
            <a:pPr marL="0" indent="0" algn="just">
              <a:spcBef>
                <a:spcPts val="1800"/>
              </a:spcBef>
              <a:buFontTx/>
              <a:buNone/>
            </a:pPr>
            <a:endParaRPr lang="en-GB" kern="0" dirty="0"/>
          </a:p>
          <a:p>
            <a:pPr marL="0" indent="0" algn="just">
              <a:spcBef>
                <a:spcPts val="1800"/>
              </a:spcBef>
              <a:buFontTx/>
              <a:buNone/>
            </a:pPr>
            <a:endParaRPr lang="en-GB" kern="0" dirty="0"/>
          </a:p>
          <a:p>
            <a:pPr marL="0" indent="0" algn="just">
              <a:spcBef>
                <a:spcPts val="1800"/>
              </a:spcBef>
              <a:buFontTx/>
              <a:buNone/>
            </a:pPr>
            <a:endParaRPr lang="en-GB" kern="0" dirty="0"/>
          </a:p>
          <a:p>
            <a:pPr marL="0" indent="0" algn="just">
              <a:spcBef>
                <a:spcPts val="1800"/>
              </a:spcBef>
              <a:buFontTx/>
              <a:buNone/>
            </a:pPr>
            <a:endParaRPr lang="en-GB" kern="0" dirty="0"/>
          </a:p>
          <a:p>
            <a:pPr marL="0" indent="0" algn="just">
              <a:spcBef>
                <a:spcPts val="1800"/>
              </a:spcBef>
              <a:buFontTx/>
              <a:buNone/>
            </a:pPr>
            <a:endParaRPr lang="en-GB" kern="0" dirty="0"/>
          </a:p>
          <a:p>
            <a:pPr marL="0" indent="0" algn="just">
              <a:spcBef>
                <a:spcPts val="1800"/>
              </a:spcBef>
              <a:buFontTx/>
              <a:buNone/>
            </a:pPr>
            <a:endParaRPr lang="en-GB" kern="0" dirty="0"/>
          </a:p>
          <a:p>
            <a:pPr marL="0" indent="0" algn="just">
              <a:spcBef>
                <a:spcPts val="1800"/>
              </a:spcBef>
              <a:buFontTx/>
              <a:buNone/>
            </a:pPr>
            <a:endParaRPr lang="en-GB" kern="0" dirty="0"/>
          </a:p>
          <a:p>
            <a:pPr>
              <a:buNone/>
            </a:pPr>
            <a:endParaRPr lang="en-GB" kern="0" dirty="0"/>
          </a:p>
          <a:p>
            <a:pPr>
              <a:buNone/>
            </a:pPr>
            <a:r>
              <a:rPr lang="es-ES" sz="2800" dirty="0">
                <a:solidFill>
                  <a:srgbClr val="0070C0"/>
                </a:solidFill>
                <a:effectLst>
                  <a:outerShdw blurRad="38100" dist="38100" dir="2700000" algn="tl">
                    <a:srgbClr val="000000">
                      <a:alpha val="43137"/>
                    </a:srgbClr>
                  </a:outerShdw>
                </a:effectLst>
              </a:rPr>
              <a:t>	Figure 1. </a:t>
            </a:r>
            <a:r>
              <a:rPr lang="es-ES" sz="2800" dirty="0" err="1">
                <a:solidFill>
                  <a:srgbClr val="0070C0"/>
                </a:solidFill>
              </a:rPr>
              <a:t>Map</a:t>
            </a:r>
            <a:r>
              <a:rPr lang="es-ES" sz="2800" dirty="0">
                <a:solidFill>
                  <a:srgbClr val="0070C0"/>
                </a:solidFill>
              </a:rPr>
              <a:t> </a:t>
            </a:r>
            <a:r>
              <a:rPr lang="es-ES" sz="2800" dirty="0" err="1">
                <a:solidFill>
                  <a:srgbClr val="0070C0"/>
                </a:solidFill>
              </a:rPr>
              <a:t>of</a:t>
            </a:r>
            <a:r>
              <a:rPr lang="es-ES" sz="2800" dirty="0">
                <a:solidFill>
                  <a:srgbClr val="0070C0"/>
                </a:solidFill>
              </a:rPr>
              <a:t> </a:t>
            </a:r>
            <a:r>
              <a:rPr lang="es-ES" sz="2800" dirty="0" err="1">
                <a:solidFill>
                  <a:srgbClr val="0070C0"/>
                </a:solidFill>
              </a:rPr>
              <a:t>the</a:t>
            </a:r>
            <a:r>
              <a:rPr lang="es-ES" sz="2800" dirty="0">
                <a:solidFill>
                  <a:srgbClr val="0070C0"/>
                </a:solidFill>
              </a:rPr>
              <a:t> </a:t>
            </a:r>
            <a:r>
              <a:rPr lang="es-ES" sz="2800" dirty="0" err="1">
                <a:solidFill>
                  <a:srgbClr val="0070C0"/>
                </a:solidFill>
              </a:rPr>
              <a:t>city</a:t>
            </a:r>
            <a:r>
              <a:rPr lang="es-ES" sz="2800" dirty="0">
                <a:solidFill>
                  <a:srgbClr val="0070C0"/>
                </a:solidFill>
              </a:rPr>
              <a:t> </a:t>
            </a:r>
            <a:r>
              <a:rPr lang="es-ES" sz="2800" dirty="0" err="1">
                <a:solidFill>
                  <a:srgbClr val="0070C0"/>
                </a:solidFill>
              </a:rPr>
              <a:t>of</a:t>
            </a:r>
            <a:r>
              <a:rPr lang="es-ES" sz="2800" dirty="0">
                <a:solidFill>
                  <a:srgbClr val="0070C0"/>
                </a:solidFill>
              </a:rPr>
              <a:t> Zaragoza, </a:t>
            </a:r>
            <a:r>
              <a:rPr lang="es-ES" sz="2800" dirty="0" err="1">
                <a:solidFill>
                  <a:srgbClr val="0070C0"/>
                </a:solidFill>
              </a:rPr>
              <a:t>with</a:t>
            </a:r>
            <a:r>
              <a:rPr lang="es-ES" sz="2800" dirty="0">
                <a:solidFill>
                  <a:srgbClr val="0070C0"/>
                </a:solidFill>
              </a:rPr>
              <a:t> </a:t>
            </a:r>
            <a:r>
              <a:rPr lang="es-ES" sz="2800" dirty="0" err="1">
                <a:solidFill>
                  <a:srgbClr val="0070C0"/>
                </a:solidFill>
              </a:rPr>
              <a:t>the</a:t>
            </a:r>
            <a:r>
              <a:rPr lang="es-ES" sz="2800" dirty="0">
                <a:solidFill>
                  <a:srgbClr val="0070C0"/>
                </a:solidFill>
              </a:rPr>
              <a:t>  </a:t>
            </a:r>
            <a:r>
              <a:rPr lang="es-ES" sz="2800" dirty="0" err="1">
                <a:solidFill>
                  <a:srgbClr val="0070C0"/>
                </a:solidFill>
              </a:rPr>
              <a:t>points</a:t>
            </a:r>
            <a:r>
              <a:rPr lang="es-ES" sz="2800" dirty="0">
                <a:solidFill>
                  <a:srgbClr val="0070C0"/>
                </a:solidFill>
              </a:rPr>
              <a:t> </a:t>
            </a:r>
            <a:r>
              <a:rPr lang="es-ES" sz="2800" dirty="0" err="1">
                <a:solidFill>
                  <a:srgbClr val="0070C0"/>
                </a:solidFill>
              </a:rPr>
              <a:t>of</a:t>
            </a:r>
            <a:r>
              <a:rPr lang="es-ES" sz="2800" dirty="0">
                <a:solidFill>
                  <a:srgbClr val="0070C0"/>
                </a:solidFill>
              </a:rPr>
              <a:t> </a:t>
            </a:r>
            <a:r>
              <a:rPr lang="es-ES" sz="2800" dirty="0" err="1">
                <a:solidFill>
                  <a:srgbClr val="0070C0"/>
                </a:solidFill>
              </a:rPr>
              <a:t>the</a:t>
            </a:r>
            <a:r>
              <a:rPr lang="es-ES" sz="2800" dirty="0">
                <a:solidFill>
                  <a:srgbClr val="0070C0"/>
                </a:solidFill>
              </a:rPr>
              <a:t>  </a:t>
            </a:r>
            <a:r>
              <a:rPr lang="es-ES" sz="2800" dirty="0" err="1">
                <a:solidFill>
                  <a:srgbClr val="0070C0"/>
                </a:solidFill>
              </a:rPr>
              <a:t>river</a:t>
            </a:r>
            <a:r>
              <a:rPr lang="es-ES" sz="2800" dirty="0">
                <a:solidFill>
                  <a:srgbClr val="0070C0"/>
                </a:solidFill>
              </a:rPr>
              <a:t> </a:t>
            </a:r>
            <a:r>
              <a:rPr lang="es-ES" sz="2800" dirty="0" err="1">
                <a:solidFill>
                  <a:srgbClr val="0070C0"/>
                </a:solidFill>
              </a:rPr>
              <a:t>where</a:t>
            </a:r>
            <a:r>
              <a:rPr lang="es-ES" sz="2800" dirty="0">
                <a:solidFill>
                  <a:srgbClr val="0070C0"/>
                </a:solidFill>
              </a:rPr>
              <a:t> </a:t>
            </a:r>
            <a:r>
              <a:rPr lang="es-ES" sz="2800" dirty="0" err="1">
                <a:solidFill>
                  <a:srgbClr val="0070C0"/>
                </a:solidFill>
              </a:rPr>
              <a:t>the</a:t>
            </a:r>
            <a:r>
              <a:rPr lang="es-ES" sz="2800" dirty="0">
                <a:solidFill>
                  <a:srgbClr val="0070C0"/>
                </a:solidFill>
              </a:rPr>
              <a:t> </a:t>
            </a:r>
            <a:r>
              <a:rPr lang="es-ES" sz="2800" dirty="0" err="1">
                <a:solidFill>
                  <a:srgbClr val="0070C0"/>
                </a:solidFill>
              </a:rPr>
              <a:t>treatments</a:t>
            </a:r>
            <a:r>
              <a:rPr lang="es-ES" sz="2800" dirty="0">
                <a:solidFill>
                  <a:srgbClr val="0070C0"/>
                </a:solidFill>
              </a:rPr>
              <a:t> </a:t>
            </a:r>
            <a:r>
              <a:rPr lang="es-ES" sz="2800" dirty="0" err="1">
                <a:solidFill>
                  <a:srgbClr val="0070C0"/>
                </a:solidFill>
              </a:rPr>
              <a:t>were</a:t>
            </a:r>
            <a:r>
              <a:rPr lang="es-ES" sz="2800" dirty="0">
                <a:solidFill>
                  <a:srgbClr val="0070C0"/>
                </a:solidFill>
              </a:rPr>
              <a:t> </a:t>
            </a:r>
            <a:r>
              <a:rPr lang="es-ES" sz="2800" dirty="0" err="1">
                <a:solidFill>
                  <a:srgbClr val="0070C0"/>
                </a:solidFill>
              </a:rPr>
              <a:t>carried</a:t>
            </a:r>
            <a:r>
              <a:rPr lang="es-ES" sz="2800" dirty="0">
                <a:solidFill>
                  <a:srgbClr val="0070C0"/>
                </a:solidFill>
              </a:rPr>
              <a:t> </a:t>
            </a:r>
            <a:r>
              <a:rPr lang="es-ES" sz="2800" dirty="0" err="1">
                <a:solidFill>
                  <a:srgbClr val="0070C0"/>
                </a:solidFill>
              </a:rPr>
              <a:t>out</a:t>
            </a:r>
            <a:endParaRPr lang="es-ES" sz="2800" dirty="0">
              <a:solidFill>
                <a:srgbClr val="0070C0"/>
              </a:solidFill>
            </a:endParaRPr>
          </a:p>
          <a:p>
            <a:pPr marL="0" indent="0" algn="just">
              <a:spcBef>
                <a:spcPts val="1800"/>
              </a:spcBef>
              <a:buFontTx/>
              <a:buNone/>
            </a:pPr>
            <a:endParaRPr lang="en-GB" kern="0" dirty="0"/>
          </a:p>
          <a:p>
            <a:pPr marL="0" indent="0" algn="just">
              <a:spcBef>
                <a:spcPts val="1800"/>
              </a:spcBef>
              <a:buFontTx/>
              <a:buNone/>
            </a:pPr>
            <a:endParaRPr lang="en-GB" kern="0" dirty="0"/>
          </a:p>
          <a:p>
            <a:pPr marL="0" indent="0" algn="just">
              <a:spcBef>
                <a:spcPts val="1800"/>
              </a:spcBef>
              <a:buFontTx/>
              <a:buNone/>
            </a:pPr>
            <a:endParaRPr lang="en-GB" kern="0" dirty="0"/>
          </a:p>
          <a:p>
            <a:pPr marL="0" indent="0" algn="just">
              <a:spcBef>
                <a:spcPts val="1800"/>
              </a:spcBef>
              <a:buFontTx/>
              <a:buNone/>
            </a:pPr>
            <a:endParaRPr lang="en-GB" kern="0" dirty="0"/>
          </a:p>
          <a:p>
            <a:pPr marL="0" indent="0" algn="just">
              <a:spcBef>
                <a:spcPts val="1800"/>
              </a:spcBef>
              <a:buFontTx/>
              <a:buNone/>
            </a:pPr>
            <a:endParaRPr lang="en-GB" kern="0" dirty="0"/>
          </a:p>
        </p:txBody>
      </p:sp>
      <p:sp>
        <p:nvSpPr>
          <p:cNvPr id="13" name="Content Placeholder 2"/>
          <p:cNvSpPr txBox="1">
            <a:spLocks/>
          </p:cNvSpPr>
          <p:nvPr/>
        </p:nvSpPr>
        <p:spPr>
          <a:xfrm>
            <a:off x="41133275" y="18864063"/>
            <a:ext cx="9397421" cy="902159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a:outerShdw blurRad="40000" dist="20000" dir="5400000" rotWithShape="0">
              <a:srgbClr val="000000">
                <a:alpha val="38000"/>
              </a:srgbClr>
            </a:outerShdw>
            <a:softEdge rad="177800"/>
          </a:effectLst>
        </p:spPr>
        <p:style>
          <a:lnRef idx="1">
            <a:schemeClr val="accent3"/>
          </a:lnRef>
          <a:fillRef idx="2">
            <a:schemeClr val="accent3"/>
          </a:fillRef>
          <a:effectRef idx="1">
            <a:schemeClr val="accent3"/>
          </a:effectRef>
          <a:fontRef idx="minor">
            <a:schemeClr val="dk1"/>
          </a:fontRef>
        </p:style>
        <p:txBody>
          <a:bodyPr lIns="360000" rIns="360000"/>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528638" indent="0" algn="just">
              <a:buFontTx/>
              <a:buNone/>
            </a:pPr>
            <a:endParaRPr lang="en-GB" sz="4000" kern="0" dirty="0"/>
          </a:p>
          <a:p>
            <a:pPr marL="0" indent="0" algn="just">
              <a:buFontTx/>
              <a:buNone/>
            </a:pPr>
            <a:r>
              <a:rPr lang="en-GB" sz="4000" b="1" kern="0" dirty="0">
                <a:solidFill>
                  <a:srgbClr val="0070C0"/>
                </a:solidFill>
              </a:rPr>
              <a:t>Further research</a:t>
            </a:r>
          </a:p>
          <a:p>
            <a:pPr marL="0" indent="0" algn="just" eaLnBrk="0" hangingPunct="0">
              <a:spcBef>
                <a:spcPts val="1800"/>
              </a:spcBef>
              <a:buNone/>
            </a:pPr>
            <a:r>
              <a:rPr lang="en-GB" kern="0" dirty="0">
                <a:solidFill>
                  <a:schemeClr val="tx1"/>
                </a:solidFill>
              </a:rPr>
              <a:t>The control of black fly populations is an ongoing challenge in urban areas that requires significant efforts. Basic knowledge of the bioecology and phenology of the species involved is vital for good control.</a:t>
            </a:r>
          </a:p>
          <a:p>
            <a:pPr marL="0" indent="0" algn="just" eaLnBrk="0" hangingPunct="0">
              <a:spcBef>
                <a:spcPts val="1800"/>
              </a:spcBef>
              <a:buNone/>
            </a:pPr>
            <a:endParaRPr lang="en-GB" kern="0" dirty="0">
              <a:solidFill>
                <a:schemeClr val="tx1"/>
              </a:solidFill>
            </a:endParaRPr>
          </a:p>
          <a:p>
            <a:pPr marL="0" indent="0" algn="just" eaLnBrk="0" hangingPunct="0">
              <a:spcBef>
                <a:spcPts val="1800"/>
              </a:spcBef>
              <a:buNone/>
            </a:pPr>
            <a:r>
              <a:rPr lang="en-GB" kern="0" dirty="0">
                <a:solidFill>
                  <a:schemeClr val="tx1"/>
                </a:solidFill>
              </a:rPr>
              <a:t>This pest is affecting more and more Spanish cities and is a growing Public Health problem, so it is very important to identify the factors involved in the massive development of blackfly populations.</a:t>
            </a:r>
          </a:p>
          <a:p>
            <a:pPr marL="0" indent="0" algn="just" eaLnBrk="0" hangingPunct="0">
              <a:spcBef>
                <a:spcPts val="1800"/>
              </a:spcBef>
              <a:buNone/>
            </a:pPr>
            <a:endParaRPr lang="en-GB" kern="0" dirty="0">
              <a:solidFill>
                <a:schemeClr val="tx1"/>
              </a:solidFill>
            </a:endParaRPr>
          </a:p>
        </p:txBody>
      </p:sp>
      <p:sp>
        <p:nvSpPr>
          <p:cNvPr id="12" name="TextBox 11"/>
          <p:cNvSpPr txBox="1"/>
          <p:nvPr/>
        </p:nvSpPr>
        <p:spPr>
          <a:xfrm>
            <a:off x="11830857" y="8424848"/>
            <a:ext cx="14199063" cy="5401479"/>
          </a:xfrm>
          <a:prstGeom prst="rect">
            <a:avLst/>
          </a:prstGeom>
          <a:noFill/>
        </p:spPr>
        <p:txBody>
          <a:bodyPr wrap="square" rtlCol="0">
            <a:spAutoFit/>
          </a:bodyPr>
          <a:lstStyle/>
          <a:p>
            <a:pPr algn="just">
              <a:spcBef>
                <a:spcPts val="1800"/>
              </a:spcBef>
              <a:buNone/>
            </a:pPr>
            <a:r>
              <a:rPr lang="en-GB" sz="3300" kern="0" dirty="0">
                <a:latin typeface="+mn-lt"/>
              </a:rPr>
              <a:t>The years 2011 and 2012, followed by 2017, were the most affected by the presence of blackflies. The years 2010, 2016 and 2018 have the lowest rates of black fly attention; the years prior to 2011 and 2012 (when the outbreak occurred) have very low records because no massive presence of </a:t>
            </a:r>
            <a:r>
              <a:rPr lang="en-GB" sz="3300" kern="0" dirty="0" err="1">
                <a:latin typeface="+mn-lt"/>
              </a:rPr>
              <a:t>simulids</a:t>
            </a:r>
            <a:r>
              <a:rPr lang="en-GB" sz="3300" kern="0" dirty="0">
                <a:latin typeface="+mn-lt"/>
              </a:rPr>
              <a:t> had been detected (</a:t>
            </a:r>
            <a:r>
              <a:rPr lang="en-GB" sz="3300" kern="0" dirty="0">
                <a:effectLst>
                  <a:outerShdw blurRad="38100" dist="38100" dir="2700000" algn="tl">
                    <a:srgbClr val="000000">
                      <a:alpha val="43137"/>
                    </a:srgbClr>
                  </a:outerShdw>
                </a:effectLst>
                <a:latin typeface="+mn-lt"/>
              </a:rPr>
              <a:t>Figure 2</a:t>
            </a:r>
            <a:r>
              <a:rPr lang="en-GB" sz="3300" kern="0" dirty="0">
                <a:latin typeface="+mn-lt"/>
              </a:rPr>
              <a:t>).</a:t>
            </a:r>
          </a:p>
          <a:p>
            <a:pPr algn="just">
              <a:spcBef>
                <a:spcPts val="1800"/>
              </a:spcBef>
              <a:buNone/>
            </a:pPr>
            <a:r>
              <a:rPr lang="en-GB" sz="3300" kern="0" dirty="0">
                <a:latin typeface="+mn-lt"/>
              </a:rPr>
              <a:t>An estimation was made on the cost of a Primary Care consultation in Aragon, taking €45 and €65 as minimum and maximum respectively. The fluctuations in the minimum cost (light line) and in the maximum cost (dark line) per year follow the same pattern observed for the number of consultations in Primary Care associated with black flies (boxplot).</a:t>
            </a:r>
          </a:p>
        </p:txBody>
      </p:sp>
      <p:sp>
        <p:nvSpPr>
          <p:cNvPr id="7" name="AutoShape 2" descr="Image result for grap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4" descr="Image result for grap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Imagen 21" descr="Una mujer con pelo largo&#10;&#10;Descripción generada automáticamente">
            <a:extLst>
              <a:ext uri="{FF2B5EF4-FFF2-40B4-BE49-F238E27FC236}">
                <a16:creationId xmlns:a16="http://schemas.microsoft.com/office/drawing/2014/main" id="{6205B2C5-186A-3E19-AE79-6461F7EC7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0806" y="937042"/>
            <a:ext cx="4570818" cy="4575286"/>
          </a:xfrm>
          <a:prstGeom prst="ellipse">
            <a:avLst/>
          </a:prstGeom>
          <a:ln>
            <a:noFill/>
          </a:ln>
          <a:effectLst>
            <a:softEdge rad="112500"/>
          </a:effectLst>
        </p:spPr>
      </p:pic>
      <p:pic>
        <p:nvPicPr>
          <p:cNvPr id="1030" name="Picture 6" descr="El CEAB">
            <a:extLst>
              <a:ext uri="{FF2B5EF4-FFF2-40B4-BE49-F238E27FC236}">
                <a16:creationId xmlns:a16="http://schemas.microsoft.com/office/drawing/2014/main" id="{8FC4CFFB-542C-B397-65E6-515ED1314F0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96902" y="31329675"/>
            <a:ext cx="4693355" cy="19280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IBIR - Organigrama">
            <a:extLst>
              <a:ext uri="{FF2B5EF4-FFF2-40B4-BE49-F238E27FC236}">
                <a16:creationId xmlns:a16="http://schemas.microsoft.com/office/drawing/2014/main" id="{2919E3E6-6CDE-95B7-D406-DCACF1F17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1392" y="31261176"/>
            <a:ext cx="5060727" cy="2298024"/>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a:extLst>
              <a:ext uri="{FF2B5EF4-FFF2-40B4-BE49-F238E27FC236}">
                <a16:creationId xmlns:a16="http://schemas.microsoft.com/office/drawing/2014/main" id="{D5511E7E-D092-C619-3A22-949C78242DE3}"/>
              </a:ext>
            </a:extLst>
          </p:cNvPr>
          <p:cNvSpPr txBox="1">
            <a:spLocks/>
          </p:cNvSpPr>
          <p:nvPr/>
        </p:nvSpPr>
        <p:spPr>
          <a:xfrm>
            <a:off x="41182722" y="28100536"/>
            <a:ext cx="9438361" cy="7538422"/>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40000" dist="20000" dir="5400000" rotWithShape="0">
              <a:srgbClr val="000000">
                <a:alpha val="38000"/>
              </a:srgbClr>
            </a:outerShdw>
            <a:softEdge rad="152400"/>
          </a:effectLst>
        </p:spPr>
        <p:style>
          <a:lnRef idx="1">
            <a:schemeClr val="accent3"/>
          </a:lnRef>
          <a:fillRef idx="2">
            <a:schemeClr val="accent3"/>
          </a:fillRef>
          <a:effectRef idx="1">
            <a:schemeClr val="accent3"/>
          </a:effectRef>
          <a:fontRef idx="minor">
            <a:schemeClr val="dk1"/>
          </a:fontRef>
        </p:style>
        <p:txBody>
          <a:bodyPr lIns="360000" rIns="360000" anchor="ctr"/>
          <a:lstStyle>
            <a:lvl1pPr marL="339725" indent="-339725" algn="l" rtl="0" eaLnBrk="1" fontAlgn="base" hangingPunct="1">
              <a:spcBef>
                <a:spcPct val="20000"/>
              </a:spcBef>
              <a:spcAft>
                <a:spcPct val="0"/>
              </a:spcAft>
              <a:buChar char="•"/>
              <a:defRPr sz="3300">
                <a:solidFill>
                  <a:schemeClr val="dk1"/>
                </a:solidFill>
                <a:latin typeface="+mn-lt"/>
                <a:ea typeface="+mn-ea"/>
                <a:cs typeface="+mn-cs"/>
              </a:defRPr>
            </a:lvl1pPr>
            <a:lvl2pPr marL="739775" indent="-287338" algn="l" rtl="0" eaLnBrk="1" fontAlgn="base" hangingPunct="1">
              <a:spcBef>
                <a:spcPct val="20000"/>
              </a:spcBef>
              <a:spcAft>
                <a:spcPct val="0"/>
              </a:spcAft>
              <a:buChar char="–"/>
              <a:defRPr sz="2700">
                <a:solidFill>
                  <a:schemeClr val="dk1"/>
                </a:solidFill>
                <a:latin typeface="+mn-lt"/>
                <a:ea typeface="+mn-ea"/>
                <a:cs typeface="+mn-cs"/>
              </a:defRPr>
            </a:lvl2pPr>
            <a:lvl3pPr marL="1141413" indent="-227013" algn="l" rtl="0" eaLnBrk="1" fontAlgn="base" hangingPunct="1">
              <a:spcBef>
                <a:spcPct val="20000"/>
              </a:spcBef>
              <a:spcAft>
                <a:spcPct val="0"/>
              </a:spcAft>
              <a:buChar char="•"/>
              <a:defRPr sz="2200">
                <a:solidFill>
                  <a:schemeClr val="dk1"/>
                </a:solidFill>
                <a:latin typeface="+mn-lt"/>
                <a:ea typeface="+mn-ea"/>
                <a:cs typeface="+mn-cs"/>
              </a:defRPr>
            </a:lvl3pPr>
            <a:lvl4pPr marL="1601788" indent="-234950" algn="l" rtl="0" eaLnBrk="1" fontAlgn="base" hangingPunct="1">
              <a:spcBef>
                <a:spcPct val="20000"/>
              </a:spcBef>
              <a:spcAft>
                <a:spcPct val="0"/>
              </a:spcAft>
              <a:buChar char="–"/>
              <a:defRPr sz="2200">
                <a:solidFill>
                  <a:schemeClr val="dk1"/>
                </a:solidFill>
                <a:latin typeface="+mn-lt"/>
                <a:ea typeface="+mn-ea"/>
                <a:cs typeface="+mn-cs"/>
              </a:defRPr>
            </a:lvl4pPr>
            <a:lvl5pPr marL="2055813" indent="-227013" algn="l" rtl="0" eaLnBrk="1" fontAlgn="base" hangingPunct="1">
              <a:spcBef>
                <a:spcPct val="20000"/>
              </a:spcBef>
              <a:spcAft>
                <a:spcPct val="0"/>
              </a:spcAft>
              <a:buChar char="»"/>
              <a:defRPr sz="2200">
                <a:solidFill>
                  <a:schemeClr val="dk1"/>
                </a:solidFill>
                <a:latin typeface="+mn-lt"/>
                <a:ea typeface="+mn-ea"/>
                <a:cs typeface="+mn-cs"/>
              </a:defRPr>
            </a:lvl5pPr>
            <a:lvl6pPr marL="2513013" indent="-227013" algn="l" rtl="0" eaLnBrk="1" fontAlgn="base" hangingPunct="1">
              <a:spcBef>
                <a:spcPct val="20000"/>
              </a:spcBef>
              <a:spcAft>
                <a:spcPct val="0"/>
              </a:spcAft>
              <a:buChar char="»"/>
              <a:defRPr sz="2200">
                <a:solidFill>
                  <a:schemeClr val="dk1"/>
                </a:solidFill>
                <a:latin typeface="+mn-lt"/>
                <a:ea typeface="+mn-ea"/>
                <a:cs typeface="+mn-cs"/>
              </a:defRPr>
            </a:lvl6pPr>
            <a:lvl7pPr marL="2970213" indent="-227013" algn="l" rtl="0" eaLnBrk="1" fontAlgn="base" hangingPunct="1">
              <a:spcBef>
                <a:spcPct val="20000"/>
              </a:spcBef>
              <a:spcAft>
                <a:spcPct val="0"/>
              </a:spcAft>
              <a:buChar char="»"/>
              <a:defRPr sz="2200">
                <a:solidFill>
                  <a:schemeClr val="dk1"/>
                </a:solidFill>
                <a:latin typeface="+mn-lt"/>
                <a:ea typeface="+mn-ea"/>
                <a:cs typeface="+mn-cs"/>
              </a:defRPr>
            </a:lvl7pPr>
            <a:lvl8pPr marL="3427413" indent="-227013" algn="l" rtl="0" eaLnBrk="1" fontAlgn="base" hangingPunct="1">
              <a:spcBef>
                <a:spcPct val="20000"/>
              </a:spcBef>
              <a:spcAft>
                <a:spcPct val="0"/>
              </a:spcAft>
              <a:buChar char="»"/>
              <a:defRPr sz="2200">
                <a:solidFill>
                  <a:schemeClr val="dk1"/>
                </a:solidFill>
                <a:latin typeface="+mn-lt"/>
                <a:ea typeface="+mn-ea"/>
                <a:cs typeface="+mn-cs"/>
              </a:defRPr>
            </a:lvl8pPr>
            <a:lvl9pPr marL="3884613" indent="-227013" algn="l" rtl="0" eaLnBrk="1" fontAlgn="base" hangingPunct="1">
              <a:spcBef>
                <a:spcPct val="20000"/>
              </a:spcBef>
              <a:spcAft>
                <a:spcPct val="0"/>
              </a:spcAft>
              <a:buChar char="»"/>
              <a:defRPr sz="2200">
                <a:solidFill>
                  <a:schemeClr val="dk1"/>
                </a:solidFill>
                <a:latin typeface="+mn-lt"/>
                <a:ea typeface="+mn-ea"/>
                <a:cs typeface="+mn-cs"/>
              </a:defRPr>
            </a:lvl9pPr>
          </a:lstStyle>
          <a:p>
            <a:pPr marL="0" indent="0">
              <a:spcBef>
                <a:spcPts val="1200"/>
              </a:spcBef>
              <a:buNone/>
            </a:pPr>
            <a:r>
              <a:rPr lang="en-GB" sz="4000" b="1" kern="0" dirty="0">
                <a:solidFill>
                  <a:srgbClr val="0070C0"/>
                </a:solidFill>
              </a:rPr>
              <a:t>References</a:t>
            </a:r>
          </a:p>
          <a:p>
            <a:pPr marL="0" indent="0">
              <a:spcBef>
                <a:spcPts val="1200"/>
              </a:spcBef>
              <a:buNone/>
            </a:pPr>
            <a:r>
              <a:rPr lang="es-ES" sz="2000" dirty="0">
                <a:effectLst>
                  <a:outerShdw blurRad="38100" dist="38100" dir="2700000" algn="tl">
                    <a:srgbClr val="000000">
                      <a:alpha val="43137"/>
                    </a:srgbClr>
                  </a:outerShdw>
                </a:effectLst>
              </a:rPr>
              <a:t>Ruiz‐</a:t>
            </a:r>
            <a:r>
              <a:rPr lang="es-ES" sz="2000" dirty="0" err="1">
                <a:effectLst>
                  <a:outerShdw blurRad="38100" dist="38100" dir="2700000" algn="tl">
                    <a:srgbClr val="000000">
                      <a:alpha val="43137"/>
                    </a:srgbClr>
                  </a:outerShdw>
                </a:effectLst>
              </a:rPr>
              <a:t>Arrondo</a:t>
            </a:r>
            <a:r>
              <a:rPr lang="es-ES" sz="2000" dirty="0">
                <a:effectLst>
                  <a:outerShdw blurRad="38100" dist="38100" dir="2700000" algn="tl">
                    <a:srgbClr val="000000">
                      <a:alpha val="43137"/>
                    </a:srgbClr>
                  </a:outerShdw>
                </a:effectLst>
              </a:rPr>
              <a:t> I, Alarcón‐</a:t>
            </a:r>
            <a:r>
              <a:rPr lang="es-ES" sz="2000" dirty="0" err="1">
                <a:effectLst>
                  <a:outerShdw blurRad="38100" dist="38100" dir="2700000" algn="tl">
                    <a:srgbClr val="000000">
                      <a:alpha val="43137"/>
                    </a:srgbClr>
                  </a:outerShdw>
                </a:effectLst>
              </a:rPr>
              <a:t>Elbal</a:t>
            </a:r>
            <a:r>
              <a:rPr lang="es-ES" sz="2000" dirty="0">
                <a:effectLst>
                  <a:outerShdw blurRad="38100" dist="38100" dir="2700000" algn="tl">
                    <a:srgbClr val="000000">
                      <a:alpha val="43137"/>
                    </a:srgbClr>
                  </a:outerShdw>
                </a:effectLst>
              </a:rPr>
              <a:t> PM, Figueras L, </a:t>
            </a:r>
            <a:r>
              <a:rPr lang="es-ES" sz="2000" dirty="0" err="1">
                <a:effectLst>
                  <a:outerShdw blurRad="38100" dist="38100" dir="2700000" algn="tl">
                    <a:srgbClr val="000000">
                      <a:alpha val="43137"/>
                    </a:srgbClr>
                  </a:outerShdw>
                </a:effectLst>
              </a:rPr>
              <a:t>Delacour</a:t>
            </a:r>
            <a:r>
              <a:rPr lang="es-ES" sz="2000" dirty="0">
                <a:effectLst>
                  <a:outerShdw blurRad="38100" dist="38100" dir="2700000" algn="tl">
                    <a:srgbClr val="000000">
                      <a:alpha val="43137"/>
                    </a:srgbClr>
                  </a:outerShdw>
                </a:effectLst>
              </a:rPr>
              <a:t>‐Estrella S, Muñoz A, Kotter H,  Pinal  R,  Lucientes  J.  2014a</a:t>
            </a:r>
            <a:r>
              <a:rPr lang="es-ES" sz="2000" dirty="0"/>
              <a:t>.  Expansión  de  los  </a:t>
            </a:r>
            <a:r>
              <a:rPr lang="es-ES" sz="2000" dirty="0" err="1"/>
              <a:t>Simúlidos</a:t>
            </a:r>
            <a:r>
              <a:rPr lang="es-ES" sz="2000" dirty="0"/>
              <a:t>  (</a:t>
            </a:r>
            <a:r>
              <a:rPr lang="es-ES" sz="2000" dirty="0" err="1"/>
              <a:t>Diptera</a:t>
            </a:r>
            <a:r>
              <a:rPr lang="es-ES" sz="2000" dirty="0"/>
              <a:t>:  </a:t>
            </a:r>
            <a:r>
              <a:rPr lang="es-ES" sz="2000" dirty="0" err="1"/>
              <a:t>Simuliidae</a:t>
            </a:r>
            <a:r>
              <a:rPr lang="es-ES" sz="2000" dirty="0"/>
              <a:t>)  en  España:  Un  nuevo  reto  para  la  Salud  Pública  y  la  Sanidad  Animal.  Boletín  de  la  Sociedad Entomológica Aragonesa. 54: 193‐200.  </a:t>
            </a:r>
          </a:p>
          <a:p>
            <a:pPr marL="0" indent="0">
              <a:spcBef>
                <a:spcPts val="1200"/>
              </a:spcBef>
              <a:buNone/>
            </a:pPr>
            <a:r>
              <a:rPr lang="es-ES" sz="2000" dirty="0">
                <a:effectLst>
                  <a:outerShdw blurRad="38100" dist="38100" dir="2700000" algn="tl">
                    <a:srgbClr val="000000">
                      <a:alpha val="43137"/>
                    </a:srgbClr>
                  </a:outerShdw>
                </a:effectLst>
              </a:rPr>
              <a:t>Ruiz  Arrondo  I.  2018.  </a:t>
            </a:r>
            <a:r>
              <a:rPr lang="es-ES" sz="2000" dirty="0"/>
              <a:t>Estudio  de  </a:t>
            </a:r>
            <a:r>
              <a:rPr lang="es-ES" sz="2000" dirty="0" err="1"/>
              <a:t>Simulium</a:t>
            </a:r>
            <a:r>
              <a:rPr lang="es-ES" sz="2000" dirty="0"/>
              <a:t>  </a:t>
            </a:r>
            <a:r>
              <a:rPr lang="es-ES" sz="2000" dirty="0" err="1"/>
              <a:t>erythrocephalum</a:t>
            </a:r>
            <a:r>
              <a:rPr lang="es-ES" sz="2000" dirty="0"/>
              <a:t>  (De  </a:t>
            </a:r>
            <a:r>
              <a:rPr lang="es-ES" sz="2000" dirty="0" err="1"/>
              <a:t>Geer</a:t>
            </a:r>
            <a:r>
              <a:rPr lang="es-ES" sz="2000" dirty="0"/>
              <a:t>,  1776)  en  Zaragoza:  ecología  e  impacto  en  salud  pública.  Tesis  Doctoral.  Universidad  de  Zaragoza.</a:t>
            </a:r>
            <a:endParaRPr lang="en-GB" sz="2000" dirty="0"/>
          </a:p>
          <a:p>
            <a:pPr marL="0" indent="0">
              <a:spcBef>
                <a:spcPts val="1200"/>
              </a:spcBef>
              <a:buNone/>
            </a:pPr>
            <a:r>
              <a:rPr lang="es-ES" sz="2000" dirty="0">
                <a:effectLst>
                  <a:outerShdw blurRad="38100" dist="38100" dir="2700000" algn="tl">
                    <a:srgbClr val="000000">
                      <a:alpha val="43137"/>
                    </a:srgbClr>
                  </a:outerShdw>
                </a:effectLst>
              </a:rPr>
              <a:t>Peláez  Guerra  MA.  2018.  </a:t>
            </a:r>
            <a:r>
              <a:rPr lang="es-ES" sz="2000" dirty="0"/>
              <a:t>Estudio  observacional  del  número  de  atenciones  por  picaduras de insecto en la ciudad de Zaragoza en el periodo 2009‐2017. Relación con  determinados  parámetros  medioambientales.  Trabajo  Fin  de  Máster.  Instituto  de  Salud Pública Carlos III. </a:t>
            </a:r>
            <a:endParaRPr lang="en-GB" sz="2000" dirty="0"/>
          </a:p>
          <a:p>
            <a:pPr marL="0" indent="0">
              <a:spcBef>
                <a:spcPts val="1200"/>
              </a:spcBef>
              <a:buNone/>
            </a:pPr>
            <a:r>
              <a:rPr lang="es-ES" sz="2000" dirty="0">
                <a:effectLst>
                  <a:outerShdw blurRad="38100" dist="38100" dir="2700000" algn="tl">
                    <a:srgbClr val="000000">
                      <a:alpha val="43137"/>
                    </a:srgbClr>
                  </a:outerShdw>
                </a:effectLst>
              </a:rPr>
              <a:t>Ruiz‐Arrondo I,  Lucientes  J.  2011</a:t>
            </a:r>
            <a:r>
              <a:rPr lang="es-ES" sz="2000" dirty="0"/>
              <a:t>. Informe  sobre los  tratamientos  realizados  contra  las larvas de mosca negra en Zaragoza en junio y julio 2011. Universidad de Zaragoza. </a:t>
            </a:r>
            <a:endParaRPr lang="en-GB" sz="2000" dirty="0"/>
          </a:p>
          <a:p>
            <a:pPr marL="0" indent="0">
              <a:spcBef>
                <a:spcPts val="1200"/>
              </a:spcBef>
              <a:buNone/>
            </a:pPr>
            <a:r>
              <a:rPr lang="es-ES" sz="2000" dirty="0">
                <a:effectLst>
                  <a:outerShdw blurRad="38100" dist="38100" dir="2700000" algn="tl">
                    <a:srgbClr val="000000">
                      <a:alpha val="43137"/>
                    </a:srgbClr>
                  </a:outerShdw>
                </a:effectLst>
              </a:rPr>
              <a:t>Muñoz Otero A, </a:t>
            </a:r>
            <a:r>
              <a:rPr lang="es-ES" sz="2000" dirty="0" err="1">
                <a:effectLst>
                  <a:outerShdw blurRad="38100" dist="38100" dir="2700000" algn="tl">
                    <a:srgbClr val="000000">
                      <a:alpha val="43137"/>
                    </a:srgbClr>
                  </a:outerShdw>
                </a:effectLst>
              </a:rPr>
              <a:t>Oresanz</a:t>
            </a:r>
            <a:r>
              <a:rPr lang="es-ES" sz="2000" dirty="0">
                <a:effectLst>
                  <a:outerShdw blurRad="38100" dist="38100" dir="2700000" algn="tl">
                    <a:srgbClr val="000000">
                      <a:alpha val="43137"/>
                    </a:srgbClr>
                  </a:outerShdw>
                </a:effectLst>
              </a:rPr>
              <a:t> Martínez I, Ruiz‐Arrondo I. 2018</a:t>
            </a:r>
            <a:r>
              <a:rPr lang="es-ES" sz="2000" dirty="0"/>
              <a:t>. Informe sobre el control  de  </a:t>
            </a:r>
            <a:r>
              <a:rPr lang="es-ES" sz="2000" dirty="0" err="1"/>
              <a:t>simúlidos</a:t>
            </a:r>
            <a:r>
              <a:rPr lang="es-ES" sz="2000" dirty="0"/>
              <a:t>  en  la  Mancomunidad  del  Bajo  Gállego.  Centro  de  Investigación  Biomédica de La Rioja (CIBIR).  </a:t>
            </a:r>
            <a:endParaRPr lang="en-GB" sz="2000" dirty="0"/>
          </a:p>
        </p:txBody>
      </p:sp>
      <p:pic>
        <p:nvPicPr>
          <p:cNvPr id="1040" name="Picture 16">
            <a:extLst>
              <a:ext uri="{FF2B5EF4-FFF2-40B4-BE49-F238E27FC236}">
                <a16:creationId xmlns:a16="http://schemas.microsoft.com/office/drawing/2014/main" id="{53AE5EC4-5945-6CE0-EA63-5F05FA55EC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14220" y="33699457"/>
            <a:ext cx="7532939" cy="148800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alud • Ayuntamiento de Muel">
            <a:extLst>
              <a:ext uri="{FF2B5EF4-FFF2-40B4-BE49-F238E27FC236}">
                <a16:creationId xmlns:a16="http://schemas.microsoft.com/office/drawing/2014/main" id="{BE3770A4-3AC2-7F9F-F245-30E1CFE438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3108" y="33912620"/>
            <a:ext cx="3453345" cy="13069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CUP 2022, evento control de plagas urbanas">
            <a:extLst>
              <a:ext uri="{FF2B5EF4-FFF2-40B4-BE49-F238E27FC236}">
                <a16:creationId xmlns:a16="http://schemas.microsoft.com/office/drawing/2014/main" id="{9CBD15E8-7478-C6BB-845B-6ABDC2CF53E7}"/>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22750" y1="76404" x2="22750" y2="76404"/>
                        <a14:foregroundMark x1="21000" y1="66011" x2="31375" y2="89888"/>
                        <a14:foregroundMark x1="31125" y1="68539" x2="31125" y2="68539"/>
                        <a14:foregroundMark x1="31125" y1="68539" x2="31125" y2="68539"/>
                        <a14:foregroundMark x1="28375" y1="64045" x2="28375" y2="64045"/>
                        <a14:foregroundMark x1="28375" y1="64045" x2="31375" y2="69382"/>
                        <a14:foregroundMark x1="30875" y1="48315" x2="33500" y2="56461"/>
                        <a14:foregroundMark x1="40250" y1="20787" x2="40250" y2="20787"/>
                        <a14:foregroundMark x1="40750" y1="22472" x2="43750" y2="29213"/>
                        <a14:foregroundMark x1="51375" y1="26685" x2="49125" y2="23034"/>
                        <a14:foregroundMark x1="68875" y1="63764" x2="68875" y2="63764"/>
                      </a14:backgroundRemoval>
                    </a14:imgEffect>
                  </a14:imgLayer>
                </a14:imgProps>
              </a:ext>
              <a:ext uri="{28A0092B-C50C-407E-A947-70E740481C1C}">
                <a14:useLocalDpi xmlns:a14="http://schemas.microsoft.com/office/drawing/2010/main" val="0"/>
              </a:ext>
            </a:extLst>
          </a:blip>
          <a:srcRect l="14438" r="34616"/>
          <a:stretch/>
        </p:blipFill>
        <p:spPr bwMode="auto">
          <a:xfrm>
            <a:off x="34077329" y="31410992"/>
            <a:ext cx="5742598" cy="403898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8C67E084-CC08-9ACA-F9F9-B54F1D64EA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041705" y="33912620"/>
            <a:ext cx="5954765" cy="1416015"/>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11">
            <a:extLst>
              <a:ext uri="{FF2B5EF4-FFF2-40B4-BE49-F238E27FC236}">
                <a16:creationId xmlns:a16="http://schemas.microsoft.com/office/drawing/2014/main" id="{9AB8A483-08CC-A33D-1E3F-48996D6A799E}"/>
              </a:ext>
            </a:extLst>
          </p:cNvPr>
          <p:cNvSpPr txBox="1"/>
          <p:nvPr/>
        </p:nvSpPr>
        <p:spPr>
          <a:xfrm>
            <a:off x="27002479" y="23925215"/>
            <a:ext cx="13008928" cy="5401479"/>
          </a:xfrm>
          <a:prstGeom prst="rect">
            <a:avLst/>
          </a:prstGeom>
          <a:noFill/>
        </p:spPr>
        <p:txBody>
          <a:bodyPr wrap="square" rtlCol="0">
            <a:spAutoFit/>
          </a:bodyPr>
          <a:lstStyle/>
          <a:p>
            <a:pPr algn="just">
              <a:spcBef>
                <a:spcPts val="1800"/>
              </a:spcBef>
              <a:buNone/>
            </a:pPr>
            <a:r>
              <a:rPr lang="en-GB" sz="3300" kern="0" dirty="0">
                <a:latin typeface="+mn-lt"/>
              </a:rPr>
              <a:t>The years in which the cost of control is lower, the health cost increases (</a:t>
            </a:r>
            <a:r>
              <a:rPr lang="en-GB" sz="3300" kern="0" dirty="0">
                <a:effectLst>
                  <a:outerShdw blurRad="38100" dist="38100" dir="2700000" algn="tl">
                    <a:srgbClr val="000000">
                      <a:alpha val="43137"/>
                    </a:srgbClr>
                  </a:outerShdw>
                </a:effectLst>
                <a:latin typeface="+mn-lt"/>
              </a:rPr>
              <a:t>Figure 3</a:t>
            </a:r>
            <a:r>
              <a:rPr lang="en-GB" sz="3300" kern="0" dirty="0">
                <a:latin typeface="+mn-lt"/>
              </a:rPr>
              <a:t>). When the flow rate is lower, the volume of product used is less and therefore the cost of control is lower; however, the lower flow rate favours the presence of black flies, resulting in a greater number of bites and more medical attention.</a:t>
            </a:r>
          </a:p>
          <a:p>
            <a:pPr algn="just">
              <a:spcBef>
                <a:spcPts val="1800"/>
              </a:spcBef>
              <a:buNone/>
            </a:pPr>
            <a:r>
              <a:rPr lang="en-GB" sz="3300" dirty="0">
                <a:latin typeface="+mn-lt"/>
              </a:rPr>
              <a:t>Even if expenditure on control were to increase in peak years, the cost would still be less than the cost of health care. However, as spending on control increases, one would expect to see a reduction in the insect population and thus a reduction in the number of medical attention.</a:t>
            </a:r>
          </a:p>
        </p:txBody>
      </p:sp>
      <p:sp>
        <p:nvSpPr>
          <p:cNvPr id="17" name="CuadroTexto 16">
            <a:extLst>
              <a:ext uri="{FF2B5EF4-FFF2-40B4-BE49-F238E27FC236}">
                <a16:creationId xmlns:a16="http://schemas.microsoft.com/office/drawing/2014/main" id="{CCE819EB-5322-796A-9AE7-9151109F38BF}"/>
              </a:ext>
            </a:extLst>
          </p:cNvPr>
          <p:cNvSpPr txBox="1"/>
          <p:nvPr/>
        </p:nvSpPr>
        <p:spPr>
          <a:xfrm>
            <a:off x="27077986" y="22102321"/>
            <a:ext cx="12944089" cy="1015663"/>
          </a:xfrm>
          <a:prstGeom prst="rect">
            <a:avLst/>
          </a:prstGeom>
          <a:noFill/>
        </p:spPr>
        <p:txBody>
          <a:bodyPr wrap="square" rtlCol="0">
            <a:spAutoFit/>
          </a:bodyPr>
          <a:lstStyle/>
          <a:p>
            <a:pPr algn="just">
              <a:buNone/>
            </a:pPr>
            <a:r>
              <a:rPr lang="es-ES" sz="2800" dirty="0">
                <a:solidFill>
                  <a:srgbClr val="0070C0"/>
                </a:solidFill>
                <a:effectLst>
                  <a:outerShdw blurRad="38100" dist="38100" dir="2700000" algn="tl">
                    <a:srgbClr val="000000">
                      <a:alpha val="43137"/>
                    </a:srgbClr>
                  </a:outerShdw>
                </a:effectLst>
                <a:latin typeface="+mn-lt"/>
              </a:rPr>
              <a:t>Figure  3</a:t>
            </a:r>
            <a:r>
              <a:rPr lang="es-ES" sz="2800" dirty="0">
                <a:solidFill>
                  <a:srgbClr val="0070C0"/>
                </a:solidFill>
                <a:latin typeface="+mn-lt"/>
              </a:rPr>
              <a:t>. </a:t>
            </a:r>
            <a:r>
              <a:rPr lang="es-ES" sz="2800" dirty="0" err="1">
                <a:solidFill>
                  <a:srgbClr val="0070C0"/>
                </a:solidFill>
                <a:latin typeface="+mn-lt"/>
              </a:rPr>
              <a:t>Costs</a:t>
            </a:r>
            <a:r>
              <a:rPr lang="es-ES" sz="2800" dirty="0">
                <a:solidFill>
                  <a:srgbClr val="0070C0"/>
                </a:solidFill>
                <a:latin typeface="+mn-lt"/>
              </a:rPr>
              <a:t> </a:t>
            </a:r>
            <a:r>
              <a:rPr lang="es-ES" sz="2800" dirty="0" err="1">
                <a:solidFill>
                  <a:srgbClr val="0070C0"/>
                </a:solidFill>
                <a:latin typeface="+mn-lt"/>
              </a:rPr>
              <a:t>of</a:t>
            </a:r>
            <a:r>
              <a:rPr lang="es-ES" sz="2800" dirty="0">
                <a:solidFill>
                  <a:srgbClr val="0070C0"/>
                </a:solidFill>
                <a:latin typeface="+mn-lt"/>
              </a:rPr>
              <a:t> </a:t>
            </a:r>
            <a:r>
              <a:rPr lang="es-ES" sz="2800" dirty="0" err="1">
                <a:solidFill>
                  <a:srgbClr val="0070C0"/>
                </a:solidFill>
                <a:latin typeface="+mn-lt"/>
              </a:rPr>
              <a:t>black</a:t>
            </a:r>
            <a:r>
              <a:rPr lang="es-ES" sz="2800" dirty="0">
                <a:solidFill>
                  <a:srgbClr val="0070C0"/>
                </a:solidFill>
                <a:latin typeface="+mn-lt"/>
              </a:rPr>
              <a:t> </a:t>
            </a:r>
            <a:r>
              <a:rPr lang="es-ES" sz="2800" dirty="0" err="1">
                <a:solidFill>
                  <a:srgbClr val="0070C0"/>
                </a:solidFill>
                <a:latin typeface="+mn-lt"/>
              </a:rPr>
              <a:t>fly</a:t>
            </a:r>
            <a:r>
              <a:rPr lang="es-ES" sz="2800" dirty="0">
                <a:solidFill>
                  <a:srgbClr val="0070C0"/>
                </a:solidFill>
                <a:latin typeface="+mn-lt"/>
              </a:rPr>
              <a:t> control and </a:t>
            </a:r>
            <a:r>
              <a:rPr lang="es-ES" sz="2800" dirty="0" err="1">
                <a:solidFill>
                  <a:srgbClr val="0070C0"/>
                </a:solidFill>
                <a:latin typeface="+mn-lt"/>
              </a:rPr>
              <a:t>costs</a:t>
            </a:r>
            <a:r>
              <a:rPr lang="es-ES" sz="2800" dirty="0">
                <a:solidFill>
                  <a:srgbClr val="0070C0"/>
                </a:solidFill>
                <a:latin typeface="+mn-lt"/>
              </a:rPr>
              <a:t> </a:t>
            </a:r>
            <a:r>
              <a:rPr lang="es-ES" sz="2800" dirty="0" err="1">
                <a:solidFill>
                  <a:srgbClr val="0070C0"/>
                </a:solidFill>
                <a:latin typeface="+mn-lt"/>
              </a:rPr>
              <a:t>of</a:t>
            </a:r>
            <a:r>
              <a:rPr lang="es-ES" sz="2800" dirty="0">
                <a:solidFill>
                  <a:srgbClr val="0070C0"/>
                </a:solidFill>
                <a:latin typeface="+mn-lt"/>
              </a:rPr>
              <a:t> </a:t>
            </a:r>
            <a:r>
              <a:rPr lang="es-ES" sz="2800" dirty="0" err="1">
                <a:solidFill>
                  <a:srgbClr val="0070C0"/>
                </a:solidFill>
                <a:latin typeface="+mn-lt"/>
              </a:rPr>
              <a:t>consultations</a:t>
            </a:r>
            <a:r>
              <a:rPr lang="es-ES" sz="2800" dirty="0">
                <a:solidFill>
                  <a:srgbClr val="0070C0"/>
                </a:solidFill>
                <a:latin typeface="+mn-lt"/>
              </a:rPr>
              <a:t> in </a:t>
            </a:r>
            <a:r>
              <a:rPr lang="es-ES" sz="2800" dirty="0" err="1">
                <a:solidFill>
                  <a:srgbClr val="0070C0"/>
                </a:solidFill>
                <a:latin typeface="+mn-lt"/>
              </a:rPr>
              <a:t>Primary</a:t>
            </a:r>
            <a:r>
              <a:rPr lang="es-ES" sz="2800" dirty="0">
                <a:solidFill>
                  <a:srgbClr val="0070C0"/>
                </a:solidFill>
                <a:latin typeface="+mn-lt"/>
              </a:rPr>
              <a:t> Care </a:t>
            </a:r>
            <a:r>
              <a:rPr lang="es-ES" sz="2800" dirty="0" err="1">
                <a:solidFill>
                  <a:srgbClr val="0070C0"/>
                </a:solidFill>
                <a:latin typeface="+mn-lt"/>
              </a:rPr>
              <a:t>attributed</a:t>
            </a:r>
            <a:r>
              <a:rPr lang="es-ES" sz="2800" dirty="0">
                <a:solidFill>
                  <a:srgbClr val="0070C0"/>
                </a:solidFill>
                <a:latin typeface="+mn-lt"/>
              </a:rPr>
              <a:t> </a:t>
            </a:r>
            <a:r>
              <a:rPr lang="es-ES" sz="2800" dirty="0" err="1">
                <a:solidFill>
                  <a:srgbClr val="0070C0"/>
                </a:solidFill>
                <a:latin typeface="+mn-lt"/>
              </a:rPr>
              <a:t>to</a:t>
            </a:r>
            <a:r>
              <a:rPr lang="es-ES" sz="2800" dirty="0">
                <a:solidFill>
                  <a:srgbClr val="0070C0"/>
                </a:solidFill>
                <a:latin typeface="+mn-lt"/>
              </a:rPr>
              <a:t> </a:t>
            </a:r>
            <a:r>
              <a:rPr lang="es-ES" sz="2800" dirty="0" err="1">
                <a:solidFill>
                  <a:srgbClr val="0070C0"/>
                </a:solidFill>
                <a:latin typeface="+mn-lt"/>
              </a:rPr>
              <a:t>black</a:t>
            </a:r>
            <a:r>
              <a:rPr lang="es-ES" sz="2800" dirty="0">
                <a:solidFill>
                  <a:srgbClr val="0070C0"/>
                </a:solidFill>
                <a:latin typeface="+mn-lt"/>
              </a:rPr>
              <a:t> </a:t>
            </a:r>
            <a:r>
              <a:rPr lang="es-ES" sz="2800" dirty="0" err="1">
                <a:solidFill>
                  <a:srgbClr val="0070C0"/>
                </a:solidFill>
                <a:latin typeface="+mn-lt"/>
              </a:rPr>
              <a:t>fly</a:t>
            </a:r>
            <a:r>
              <a:rPr lang="es-ES" sz="2800" dirty="0">
                <a:solidFill>
                  <a:srgbClr val="0070C0"/>
                </a:solidFill>
                <a:latin typeface="+mn-lt"/>
              </a:rPr>
              <a:t> bites</a:t>
            </a:r>
            <a:r>
              <a:rPr lang="es-ES" sz="3200" dirty="0"/>
              <a:t>. </a:t>
            </a:r>
            <a:endParaRPr lang="en-GB" sz="3200" dirty="0"/>
          </a:p>
        </p:txBody>
      </p:sp>
      <p:sp>
        <p:nvSpPr>
          <p:cNvPr id="31" name="CuadroTexto 30">
            <a:extLst>
              <a:ext uri="{FF2B5EF4-FFF2-40B4-BE49-F238E27FC236}">
                <a16:creationId xmlns:a16="http://schemas.microsoft.com/office/drawing/2014/main" id="{0889A929-C572-D105-991E-9D1C9B112FCC}"/>
              </a:ext>
            </a:extLst>
          </p:cNvPr>
          <p:cNvSpPr txBox="1"/>
          <p:nvPr/>
        </p:nvSpPr>
        <p:spPr>
          <a:xfrm>
            <a:off x="12084785" y="28509670"/>
            <a:ext cx="14274936" cy="1384995"/>
          </a:xfrm>
          <a:prstGeom prst="rect">
            <a:avLst/>
          </a:prstGeom>
          <a:noFill/>
        </p:spPr>
        <p:txBody>
          <a:bodyPr wrap="square" rtlCol="0">
            <a:spAutoFit/>
          </a:bodyPr>
          <a:lstStyle/>
          <a:p>
            <a:pPr algn="just">
              <a:buNone/>
            </a:pPr>
            <a:r>
              <a:rPr lang="es-ES" sz="2800" dirty="0">
                <a:solidFill>
                  <a:srgbClr val="0070C0"/>
                </a:solidFill>
                <a:effectLst>
                  <a:outerShdw blurRad="38100" dist="38100" dir="2700000" algn="tl">
                    <a:srgbClr val="000000">
                      <a:alpha val="43137"/>
                    </a:srgbClr>
                  </a:outerShdw>
                </a:effectLst>
                <a:latin typeface="+mn-lt"/>
              </a:rPr>
              <a:t>Figure  2</a:t>
            </a:r>
            <a:r>
              <a:rPr lang="es-ES" sz="2800" dirty="0">
                <a:solidFill>
                  <a:srgbClr val="0070C0"/>
                </a:solidFill>
                <a:latin typeface="+mn-lt"/>
              </a:rPr>
              <a:t>. </a:t>
            </a:r>
            <a:r>
              <a:rPr lang="es-ES" sz="2800" dirty="0" err="1">
                <a:solidFill>
                  <a:srgbClr val="0070C0"/>
                </a:solidFill>
                <a:latin typeface="+mn-lt"/>
              </a:rPr>
              <a:t>Comparison</a:t>
            </a:r>
            <a:r>
              <a:rPr lang="es-ES" sz="2800" dirty="0">
                <a:solidFill>
                  <a:srgbClr val="0070C0"/>
                </a:solidFill>
                <a:latin typeface="+mn-lt"/>
              </a:rPr>
              <a:t> </a:t>
            </a:r>
            <a:r>
              <a:rPr lang="es-ES" sz="2800" dirty="0" err="1">
                <a:solidFill>
                  <a:srgbClr val="0070C0"/>
                </a:solidFill>
                <a:latin typeface="+mn-lt"/>
              </a:rPr>
              <a:t>between</a:t>
            </a:r>
            <a:r>
              <a:rPr lang="es-ES" sz="2800" dirty="0">
                <a:solidFill>
                  <a:srgbClr val="0070C0"/>
                </a:solidFill>
                <a:latin typeface="+mn-lt"/>
              </a:rPr>
              <a:t> </a:t>
            </a:r>
            <a:r>
              <a:rPr lang="es-ES" sz="2800" dirty="0" err="1">
                <a:solidFill>
                  <a:srgbClr val="0070C0"/>
                </a:solidFill>
                <a:latin typeface="+mn-lt"/>
              </a:rPr>
              <a:t>the</a:t>
            </a:r>
            <a:r>
              <a:rPr lang="es-ES" sz="2800" dirty="0">
                <a:solidFill>
                  <a:srgbClr val="0070C0"/>
                </a:solidFill>
                <a:latin typeface="+mn-lt"/>
              </a:rPr>
              <a:t> </a:t>
            </a:r>
            <a:r>
              <a:rPr lang="es-ES" sz="2800" dirty="0" err="1">
                <a:solidFill>
                  <a:srgbClr val="0070C0"/>
                </a:solidFill>
                <a:latin typeface="+mn-lt"/>
              </a:rPr>
              <a:t>amount</a:t>
            </a:r>
            <a:r>
              <a:rPr lang="es-ES" sz="2800" dirty="0">
                <a:solidFill>
                  <a:srgbClr val="0070C0"/>
                </a:solidFill>
                <a:latin typeface="+mn-lt"/>
              </a:rPr>
              <a:t> of </a:t>
            </a:r>
            <a:r>
              <a:rPr lang="es-ES" sz="2800" dirty="0" err="1">
                <a:solidFill>
                  <a:srgbClr val="0070C0"/>
                </a:solidFill>
                <a:latin typeface="+mn-lt"/>
              </a:rPr>
              <a:t>consultations</a:t>
            </a:r>
            <a:r>
              <a:rPr lang="es-ES" sz="2800" dirty="0">
                <a:solidFill>
                  <a:srgbClr val="0070C0"/>
                </a:solidFill>
                <a:latin typeface="+mn-lt"/>
              </a:rPr>
              <a:t> in </a:t>
            </a:r>
            <a:r>
              <a:rPr lang="es-ES" sz="2800" dirty="0" err="1">
                <a:solidFill>
                  <a:srgbClr val="0070C0"/>
                </a:solidFill>
                <a:latin typeface="+mn-lt"/>
              </a:rPr>
              <a:t>Primary</a:t>
            </a:r>
            <a:r>
              <a:rPr lang="es-ES" sz="2800" dirty="0">
                <a:solidFill>
                  <a:srgbClr val="0070C0"/>
                </a:solidFill>
                <a:latin typeface="+mn-lt"/>
              </a:rPr>
              <a:t> Care </a:t>
            </a:r>
            <a:r>
              <a:rPr lang="es-ES" sz="2800" dirty="0" err="1">
                <a:solidFill>
                  <a:srgbClr val="0070C0"/>
                </a:solidFill>
                <a:latin typeface="+mn-lt"/>
              </a:rPr>
              <a:t>associated</a:t>
            </a:r>
            <a:r>
              <a:rPr lang="es-ES" sz="2800" dirty="0">
                <a:solidFill>
                  <a:srgbClr val="0070C0"/>
                </a:solidFill>
                <a:latin typeface="+mn-lt"/>
              </a:rPr>
              <a:t> to </a:t>
            </a:r>
            <a:r>
              <a:rPr lang="es-ES" sz="2800" dirty="0" err="1">
                <a:solidFill>
                  <a:srgbClr val="0070C0"/>
                </a:solidFill>
                <a:latin typeface="+mn-lt"/>
              </a:rPr>
              <a:t>blackfly</a:t>
            </a:r>
            <a:r>
              <a:rPr lang="es-ES" sz="2800" dirty="0">
                <a:solidFill>
                  <a:srgbClr val="0070C0"/>
                </a:solidFill>
                <a:latin typeface="+mn-lt"/>
              </a:rPr>
              <a:t> bites (</a:t>
            </a:r>
            <a:r>
              <a:rPr lang="es-ES" sz="2800" dirty="0" err="1">
                <a:solidFill>
                  <a:srgbClr val="0070C0"/>
                </a:solidFill>
                <a:latin typeface="+mn-lt"/>
              </a:rPr>
              <a:t>boxplot</a:t>
            </a:r>
            <a:r>
              <a:rPr lang="es-ES" sz="2800" dirty="0">
                <a:solidFill>
                  <a:srgbClr val="0070C0"/>
                </a:solidFill>
                <a:latin typeface="+mn-lt"/>
              </a:rPr>
              <a:t>) and </a:t>
            </a:r>
            <a:r>
              <a:rPr lang="es-ES" sz="2800" dirty="0" err="1">
                <a:solidFill>
                  <a:srgbClr val="0070C0"/>
                </a:solidFill>
                <a:latin typeface="+mn-lt"/>
              </a:rPr>
              <a:t>the</a:t>
            </a:r>
            <a:r>
              <a:rPr lang="es-ES" sz="2800" dirty="0">
                <a:solidFill>
                  <a:srgbClr val="0070C0"/>
                </a:solidFill>
                <a:latin typeface="+mn-lt"/>
              </a:rPr>
              <a:t> mínimum (light line) and máximum (</a:t>
            </a:r>
            <a:r>
              <a:rPr lang="es-ES" sz="2800" dirty="0" err="1">
                <a:solidFill>
                  <a:srgbClr val="0070C0"/>
                </a:solidFill>
                <a:latin typeface="+mn-lt"/>
              </a:rPr>
              <a:t>dark</a:t>
            </a:r>
            <a:r>
              <a:rPr lang="es-ES" sz="2800" dirty="0">
                <a:solidFill>
                  <a:srgbClr val="0070C0"/>
                </a:solidFill>
                <a:latin typeface="+mn-lt"/>
              </a:rPr>
              <a:t> line) </a:t>
            </a:r>
            <a:r>
              <a:rPr lang="es-ES" sz="2800" dirty="0" err="1">
                <a:solidFill>
                  <a:srgbClr val="0070C0"/>
                </a:solidFill>
                <a:latin typeface="+mn-lt"/>
              </a:rPr>
              <a:t>costs</a:t>
            </a:r>
            <a:r>
              <a:rPr lang="es-ES" sz="2800" dirty="0">
                <a:solidFill>
                  <a:srgbClr val="0070C0"/>
                </a:solidFill>
                <a:latin typeface="+mn-lt"/>
              </a:rPr>
              <a:t> </a:t>
            </a:r>
            <a:r>
              <a:rPr lang="es-ES" sz="2800" dirty="0" err="1">
                <a:solidFill>
                  <a:srgbClr val="0070C0"/>
                </a:solidFill>
                <a:latin typeface="+mn-lt"/>
              </a:rPr>
              <a:t>attributed</a:t>
            </a:r>
            <a:r>
              <a:rPr lang="es-ES" sz="2800" dirty="0">
                <a:solidFill>
                  <a:srgbClr val="0070C0"/>
                </a:solidFill>
                <a:latin typeface="+mn-lt"/>
              </a:rPr>
              <a:t> to </a:t>
            </a:r>
            <a:r>
              <a:rPr lang="es-ES" sz="2800" dirty="0" err="1">
                <a:solidFill>
                  <a:srgbClr val="0070C0"/>
                </a:solidFill>
                <a:latin typeface="+mn-lt"/>
              </a:rPr>
              <a:t>the</a:t>
            </a:r>
            <a:r>
              <a:rPr lang="es-ES" sz="2800" dirty="0">
                <a:solidFill>
                  <a:srgbClr val="0070C0"/>
                </a:solidFill>
                <a:latin typeface="+mn-lt"/>
              </a:rPr>
              <a:t> </a:t>
            </a:r>
            <a:r>
              <a:rPr lang="es-ES" sz="2800" dirty="0" err="1">
                <a:solidFill>
                  <a:srgbClr val="0070C0"/>
                </a:solidFill>
                <a:latin typeface="+mn-lt"/>
              </a:rPr>
              <a:t>consultations</a:t>
            </a:r>
            <a:r>
              <a:rPr lang="es-ES" sz="2800" dirty="0">
                <a:solidFill>
                  <a:srgbClr val="0070C0"/>
                </a:solidFill>
                <a:latin typeface="+mn-lt"/>
              </a:rPr>
              <a:t> </a:t>
            </a:r>
            <a:r>
              <a:rPr lang="es-ES" sz="2800" dirty="0" err="1">
                <a:solidFill>
                  <a:srgbClr val="0070C0"/>
                </a:solidFill>
                <a:latin typeface="+mn-lt"/>
              </a:rPr>
              <a:t>due</a:t>
            </a:r>
            <a:r>
              <a:rPr lang="es-ES" sz="2800" dirty="0">
                <a:solidFill>
                  <a:srgbClr val="0070C0"/>
                </a:solidFill>
                <a:latin typeface="+mn-lt"/>
              </a:rPr>
              <a:t> to </a:t>
            </a:r>
            <a:r>
              <a:rPr lang="es-ES" sz="2800" dirty="0" err="1">
                <a:solidFill>
                  <a:srgbClr val="0070C0"/>
                </a:solidFill>
                <a:latin typeface="+mn-lt"/>
              </a:rPr>
              <a:t>blackfly</a:t>
            </a:r>
            <a:r>
              <a:rPr lang="es-ES" sz="2800" dirty="0">
                <a:solidFill>
                  <a:srgbClr val="0070C0"/>
                </a:solidFill>
                <a:latin typeface="+mn-lt"/>
              </a:rPr>
              <a:t> bites, per </a:t>
            </a:r>
            <a:r>
              <a:rPr lang="es-ES" sz="2800" dirty="0" err="1">
                <a:solidFill>
                  <a:srgbClr val="0070C0"/>
                </a:solidFill>
                <a:latin typeface="+mn-lt"/>
              </a:rPr>
              <a:t>year</a:t>
            </a:r>
            <a:endParaRPr lang="en-GB" sz="2800" dirty="0">
              <a:solidFill>
                <a:srgbClr val="0070C0"/>
              </a:solidFill>
              <a:latin typeface="+mn-lt"/>
            </a:endParaRPr>
          </a:p>
        </p:txBody>
      </p:sp>
      <p:pic>
        <p:nvPicPr>
          <p:cNvPr id="16" name="Imagen 15" descr="Gráfico, Histograma&#10;&#10;Descripción generada automáticamente">
            <a:extLst>
              <a:ext uri="{FF2B5EF4-FFF2-40B4-BE49-F238E27FC236}">
                <a16:creationId xmlns:a16="http://schemas.microsoft.com/office/drawing/2014/main" id="{07C12DCB-B825-B5A1-FB07-F894EC5321FB}"/>
              </a:ext>
            </a:extLst>
          </p:cNvPr>
          <p:cNvPicPr>
            <a:picLocks noGrp="1" noRot="1" noChangeAspect="1" noMove="1" noResize="1" noEditPoints="1" noAdjustHandles="1" noChangeArrowheads="1" noChangeShapeType="1" noCrop="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tretch>
            <a:fillRect/>
          </a:stretch>
        </p:blipFill>
        <p:spPr>
          <a:xfrm>
            <a:off x="12179972" y="14695690"/>
            <a:ext cx="14135667" cy="13404846"/>
          </a:xfrm>
          <a:prstGeom prst="rect">
            <a:avLst/>
          </a:prstGeom>
          <a:ln>
            <a:noFill/>
          </a:ln>
          <a:effectLst>
            <a:outerShdw blurRad="292100" dist="139700" dir="2700000" algn="tl" rotWithShape="0">
              <a:srgbClr val="333333">
                <a:alpha val="65000"/>
              </a:srgbClr>
            </a:outerShdw>
          </a:effectLst>
        </p:spPr>
      </p:pic>
      <p:pic>
        <p:nvPicPr>
          <p:cNvPr id="19" name="Imagen 18" descr="Gráfico, Histograma&#10;&#10;Descripción generada automáticamente">
            <a:extLst>
              <a:ext uri="{FF2B5EF4-FFF2-40B4-BE49-F238E27FC236}">
                <a16:creationId xmlns:a16="http://schemas.microsoft.com/office/drawing/2014/main" id="{B8516D86-5565-654C-3D8C-2FFDB03FBD33}"/>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27141120" y="7660619"/>
            <a:ext cx="12880955" cy="14089783"/>
          </a:xfrm>
          <a:prstGeom prst="rect">
            <a:avLst/>
          </a:prstGeom>
          <a:ln>
            <a:noFill/>
          </a:ln>
          <a:effectLst>
            <a:outerShdw blurRad="292100" dist="139700" dir="2700000" algn="tl" rotWithShape="0">
              <a:srgbClr val="333333">
                <a:alpha val="65000"/>
              </a:srgbClr>
            </a:outerShdw>
          </a:effectLst>
        </p:spPr>
      </p:pic>
      <p:pic>
        <p:nvPicPr>
          <p:cNvPr id="1026" name="Picture 2" descr="https://www.mdpi.com/ijerph/ijerph-17-03734/article_deploy/html/images/ijerph-17-03734-ag-550.jpg"/>
          <p:cNvPicPr>
            <a:picLocks noChangeAspect="1" noChangeArrowheads="1"/>
          </p:cNvPicPr>
          <p:nvPr/>
        </p:nvPicPr>
        <p:blipFill>
          <a:blip r:embed="rId14">
            <a:alphaModFix amt="81000"/>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692377" y="3211998"/>
            <a:ext cx="4135999" cy="3384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987310" y="31481309"/>
            <a:ext cx="9186761" cy="1487729"/>
          </a:xfrm>
          <a:prstGeom prst="rect">
            <a:avLst/>
          </a:prstGeom>
        </p:spPr>
      </p:pic>
      <p:pic>
        <p:nvPicPr>
          <p:cNvPr id="28" name="Imagen 27">
            <a:extLst>
              <a:ext uri="{FF2B5EF4-FFF2-40B4-BE49-F238E27FC236}">
                <a16:creationId xmlns:a16="http://schemas.microsoft.com/office/drawing/2014/main" id="{92873CDF-D97E-71DC-DCFA-8DDAF4612A3F}"/>
              </a:ext>
            </a:extLst>
          </p:cNvPr>
          <p:cNvPicPr>
            <a:picLocks noGrp="1" noRot="1" noChangeAspect="1" noMove="1" noResize="1" noEditPoints="1" noAdjustHandles="1" noChangeArrowheads="1" noChangeShapeType="1" noCrop="1"/>
          </p:cNvPicPr>
          <p:nvPr/>
        </p:nvPicPr>
        <p:blipFill rotWithShape="1">
          <a:blip r:embed="rId17">
            <a:extLst>
              <a:ext uri="{BEBA8EAE-BF5A-486C-A8C5-ECC9F3942E4B}">
                <a14:imgProps xmlns:a14="http://schemas.microsoft.com/office/drawing/2010/main">
                  <a14:imgLayer r:embed="rId18">
                    <a14:imgEffect>
                      <a14:sharpenSoften amount="50000"/>
                    </a14:imgEffect>
                  </a14:imgLayer>
                </a14:imgProps>
              </a:ext>
            </a:extLst>
          </a:blip>
          <a:srcRect l="46850" t="39500" r="42519" b="45800"/>
          <a:stretch/>
        </p:blipFill>
        <p:spPr>
          <a:xfrm>
            <a:off x="21669785" y="15033027"/>
            <a:ext cx="3308907" cy="2573594"/>
          </a:xfrm>
          <a:prstGeom prst="rect">
            <a:avLst/>
          </a:prstGeom>
        </p:spPr>
      </p:pic>
      <p:pic>
        <p:nvPicPr>
          <p:cNvPr id="30" name="Imagen 29">
            <a:extLst>
              <a:ext uri="{FF2B5EF4-FFF2-40B4-BE49-F238E27FC236}">
                <a16:creationId xmlns:a16="http://schemas.microsoft.com/office/drawing/2014/main" id="{3CC2D660-C874-A4DF-21C4-3790302132ED}"/>
              </a:ext>
            </a:extLst>
          </p:cNvPr>
          <p:cNvPicPr>
            <a:picLocks noGrp="1" noRot="1" noChangeAspect="1" noMove="1" noResize="1" noEditPoints="1" noAdjustHandles="1" noChangeArrowheads="1" noChangeShapeType="1" noCrop="1"/>
          </p:cNvPicPr>
          <p:nvPr/>
        </p:nvPicPr>
        <p:blipFill rotWithShape="1">
          <a:blip r:embed="rId19">
            <a:extLst>
              <a:ext uri="{BEBA8EAE-BF5A-486C-A8C5-ECC9F3942E4B}">
                <a14:imgProps xmlns:a14="http://schemas.microsoft.com/office/drawing/2010/main">
                  <a14:imgLayer r:embed="rId20">
                    <a14:imgEffect>
                      <a14:sharpenSoften amount="50000"/>
                    </a14:imgEffect>
                  </a14:imgLayer>
                </a14:imgProps>
              </a:ext>
            </a:extLst>
          </a:blip>
          <a:srcRect l="46063" t="41950" r="42519" b="48250"/>
          <a:stretch/>
        </p:blipFill>
        <p:spPr>
          <a:xfrm>
            <a:off x="21669784" y="17405740"/>
            <a:ext cx="3742685" cy="2016224"/>
          </a:xfrm>
          <a:prstGeom prst="rect">
            <a:avLst/>
          </a:prstGeom>
        </p:spPr>
      </p:pic>
      <p:pic>
        <p:nvPicPr>
          <p:cNvPr id="18" name="Imagen 17" descr="Mapa&#10;&#10;Descripción generada automáticamente">
            <a:extLst>
              <a:ext uri="{FF2B5EF4-FFF2-40B4-BE49-F238E27FC236}">
                <a16:creationId xmlns:a16="http://schemas.microsoft.com/office/drawing/2014/main" id="{36B1D421-6EA6-05B2-A481-D41F51B85C6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8790"/>
          <a:stretch/>
        </p:blipFill>
        <p:spPr>
          <a:xfrm>
            <a:off x="1048472" y="28628935"/>
            <a:ext cx="9531061" cy="5401479"/>
          </a:xfrm>
          <a:prstGeom prst="rect">
            <a:avLst/>
          </a:prstGeom>
          <a:ln>
            <a:noFill/>
          </a:ln>
          <a:effectLst>
            <a:softEdge rad="177800"/>
          </a:effectLst>
        </p:spPr>
      </p:pic>
    </p:spTree>
    <p:extLst>
      <p:ext uri="{BB962C8B-B14F-4D97-AF65-F5344CB8AC3E}">
        <p14:creationId xmlns:p14="http://schemas.microsoft.com/office/powerpoint/2010/main" val="4195675236"/>
      </p:ext>
    </p:extLst>
  </p:cSld>
  <p:clrMapOvr>
    <a:masterClrMapping/>
  </p:clrMapOvr>
</p:sld>
</file>

<file path=ppt/theme/theme1.xml><?xml version="1.0" encoding="utf-8"?>
<a:theme xmlns:a="http://schemas.openxmlformats.org/drawingml/2006/main" name="Medical poster with graphics">
  <a:themeElements>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edical Poste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430" tIns="138248" rIns="274430" bIns="138248" numCol="1" anchor="t" anchorCtr="0" compatLnSpc="1">
        <a:prstTxWarp prst="textNoShape">
          <a:avLst/>
        </a:prstTxWarp>
      </a:bodyPr>
      <a:lstStyle>
        <a:defPPr marL="1027113" marR="0" indent="-1027113" algn="l" defTabSz="6288088" rtl="0" eaLnBrk="0" fontAlgn="base" latinLnBrk="0" hangingPunct="0">
          <a:lnSpc>
            <a:spcPct val="100000"/>
          </a:lnSpc>
          <a:spcBef>
            <a:spcPct val="20000"/>
          </a:spcBef>
          <a:spcAft>
            <a:spcPct val="0"/>
          </a:spcAft>
          <a:buClrTx/>
          <a:buSzTx/>
          <a:buFontTx/>
          <a:buChar char="•"/>
          <a:tabLst/>
          <a:defRPr kumimoji="0" lang="en-US" sz="99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poster with graphics_post design_082605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cal poster with graphics_post design_082605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al poster with graphics_post design_082605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al poster with graphics_post design_082605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al poster with graphics_post design_082605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cal poster with graphics_post design_082605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cal poster with graphics_post design_082605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cal poster with graphics_post design_082605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cal poster with graphics_post design_082605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cal poster with graphics_post design_082605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cal poster with graphics_post design_082605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cal poster with graphics_post design_082605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EE-6E89-4FD2-9D39-B5EF7D79FE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poster with graphics</Template>
  <TotalTime>1000</TotalTime>
  <Words>1316</Words>
  <Application>Microsoft Office PowerPoint</Application>
  <PresentationFormat>Personalitzat</PresentationFormat>
  <Paragraphs>55</Paragraphs>
  <Slides>1</Slides>
  <Notes>0</Notes>
  <HiddenSlides>0</HiddenSlides>
  <MMClips>0</MMClips>
  <ScaleCrop>false</ScaleCrop>
  <HeadingPairs>
    <vt:vector size="6" baseType="variant">
      <vt:variant>
        <vt:lpstr>Tipus de lletra utilitzats</vt:lpstr>
      </vt:variant>
      <vt:variant>
        <vt:i4>4</vt:i4>
      </vt:variant>
      <vt:variant>
        <vt:lpstr>Tema</vt:lpstr>
      </vt:variant>
      <vt:variant>
        <vt:i4>2</vt:i4>
      </vt:variant>
      <vt:variant>
        <vt:lpstr>Títols de les diapositives</vt:lpstr>
      </vt:variant>
      <vt:variant>
        <vt:i4>1</vt:i4>
      </vt:variant>
    </vt:vector>
  </HeadingPairs>
  <TitlesOfParts>
    <vt:vector size="7" baseType="lpstr">
      <vt:lpstr>Arial</vt:lpstr>
      <vt:lpstr>Arial Narrow</vt:lpstr>
      <vt:lpstr>Calibri</vt:lpstr>
      <vt:lpstr>Times New Roman</vt:lpstr>
      <vt:lpstr>Medical poster with graphics</vt:lpstr>
      <vt:lpstr>Custom Design</vt:lpstr>
      <vt:lpstr> Health and control costs of blackflies in a pest hotspot at Spain </vt:lpstr>
    </vt:vector>
  </TitlesOfParts>
  <Company>Rentokil Initial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ICUP POSTER</dc:title>
  <dc:creator>Laura Blanco Sierra</dc:creator>
  <cp:keywords>Black flies</cp:keywords>
  <cp:lastModifiedBy>Laura Barahona Quintana</cp:lastModifiedBy>
  <cp:revision>29</cp:revision>
  <cp:lastPrinted>2004-07-01T22:30:03Z</cp:lastPrinted>
  <dcterms:created xsi:type="dcterms:W3CDTF">2017-01-11T00:11:08Z</dcterms:created>
  <dcterms:modified xsi:type="dcterms:W3CDTF">2022-06-09T08:28:09Z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TC100214271033</vt:lpwstr>
  </property>
</Properties>
</file>