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2"/>
    <p:sldMasterId id="2147483662" r:id="rId3"/>
  </p:sldMasterIdLst>
  <p:notesMasterIdLst>
    <p:notesMasterId r:id="rId5"/>
  </p:notesMasterIdLst>
  <p:handoutMasterIdLst>
    <p:handoutMasterId r:id="rId6"/>
  </p:handoutMasterIdLst>
  <p:sldIdLst>
    <p:sldId id="264" r:id="rId4"/>
  </p:sldIdLst>
  <p:sldSz cx="51206400" cy="36576000"/>
  <p:notesSz cx="9236075" cy="7010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Johnson (IWNM)" initials="" lastIdx="4" clrIdx="0"/>
  <p:cmAuthor id="1" name="v-debuye" initials="" lastIdx="8" clrIdx="1"/>
  <p:cmAuthor id="2" name="a-bumont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A5DC"/>
    <a:srgbClr val="FFFFFF"/>
    <a:srgbClr val="FF33CC"/>
    <a:srgbClr val="333333"/>
    <a:srgbClr val="FFFFCC"/>
    <a:srgbClr val="004442"/>
    <a:srgbClr val="0080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DFCB8B-CDE5-4E39-9600-F72722044FE5}" v="10" dt="2022-06-10T04:06:06.714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634" autoAdjust="0"/>
    <p:restoredTop sz="96307" autoAdjust="0"/>
  </p:normalViewPr>
  <p:slideViewPr>
    <p:cSldViewPr>
      <p:cViewPr varScale="1">
        <p:scale>
          <a:sx n="13" d="100"/>
          <a:sy n="13" d="100"/>
        </p:scale>
        <p:origin x="1412" y="132"/>
      </p:cViewPr>
      <p:guideLst>
        <p:guide orient="horz" pos="11520"/>
        <p:guide pos="16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78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3350" y="0"/>
            <a:ext cx="39862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1463"/>
            <a:ext cx="39878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3350" y="6621463"/>
            <a:ext cx="398621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51174361-862A-42D6-B3EE-881F47FEA0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0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1361738"/>
            <a:ext cx="43526075" cy="7840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0726400"/>
            <a:ext cx="35845750" cy="934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16B3DE-DF09-4906-844B-5EE0F3CA359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8534400"/>
            <a:ext cx="46085125" cy="2413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589F5-D518-43B7-B956-3BF6DAD42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465263"/>
            <a:ext cx="11520488" cy="312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465263"/>
            <a:ext cx="34412237" cy="312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77BDF0-292A-494B-9D2E-6D647367B3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9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65263"/>
            <a:ext cx="46085125" cy="609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0638" y="8534400"/>
            <a:ext cx="22966362" cy="2413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79400" y="8534400"/>
            <a:ext cx="22966363" cy="1199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679400" y="20678775"/>
            <a:ext cx="22966363" cy="1199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9F81F1-3B06-4A4B-9BD7-73B44DED6B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1361738"/>
            <a:ext cx="43526075" cy="7840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20726400"/>
            <a:ext cx="3584575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89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89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3502938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5501938"/>
            <a:ext cx="43526075" cy="8001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34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8534400"/>
            <a:ext cx="22966362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8534400"/>
            <a:ext cx="22966363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1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6738"/>
            <a:ext cx="22625050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9863"/>
            <a:ext cx="22625050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186738"/>
            <a:ext cx="22632988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1599863"/>
            <a:ext cx="22632988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09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68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38" y="8534400"/>
            <a:ext cx="46085125" cy="2413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B922D-2EB9-440C-AD24-8BCA926725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19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5738"/>
            <a:ext cx="1684655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5738"/>
            <a:ext cx="286258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3338"/>
            <a:ext cx="16846550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4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5603200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3268663"/>
            <a:ext cx="30724475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8625800"/>
            <a:ext cx="30724475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51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3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465263"/>
            <a:ext cx="11520488" cy="312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465263"/>
            <a:ext cx="34412237" cy="31207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1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3502938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5501938"/>
            <a:ext cx="43526075" cy="800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70FA14-9D39-4806-949E-B3BE3891BC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3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8534400"/>
            <a:ext cx="22966362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8534400"/>
            <a:ext cx="22966363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6C924F-BBDA-41FD-9C55-1FB7E56E70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6738"/>
            <a:ext cx="22625050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9863"/>
            <a:ext cx="22625050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8186738"/>
            <a:ext cx="22632988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1599863"/>
            <a:ext cx="22632988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7FBADF-B505-4198-8365-9B71066E05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942252-4A21-4631-A3D7-208DDDEC7C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AFCFBB-598A-4730-9CBA-908DB7144F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5738"/>
            <a:ext cx="16846550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5738"/>
            <a:ext cx="28625800" cy="31216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3338"/>
            <a:ext cx="16846550" cy="2501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657E9A-23B7-4516-94D3-88C02B0CF0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5603200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3268663"/>
            <a:ext cx="30724475" cy="219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8625800"/>
            <a:ext cx="30724475" cy="429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606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95838" y="33307338"/>
            <a:ext cx="162147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698238" y="33307338"/>
            <a:ext cx="11947525" cy="2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8F014-7DFC-418B-9919-09D778EA78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0680" y="1870176"/>
            <a:ext cx="460851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1788" indent="-2349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638" y="1465263"/>
            <a:ext cx="46085125" cy="3285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534400"/>
            <a:ext cx="46085125" cy="2413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33901063"/>
            <a:ext cx="119475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5E18-E975-48C7-88F1-BC3AB5AE5FA6}" type="datetimeFigureOut">
              <a:rPr lang="en-GB" smtClean="0"/>
              <a:t>13/06/2022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33901063"/>
            <a:ext cx="162147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33901063"/>
            <a:ext cx="11947525" cy="1946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D09B-537C-4E71-B1D9-B5312FED9F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://www.pestresearch.com.au/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hyperlink" Target="mailto:peter.miller@uts.edu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bio-gene.com.a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peterm@bio-gene.com.au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952" y="33282"/>
            <a:ext cx="36076009" cy="4729756"/>
          </a:xfrm>
        </p:spPr>
        <p:txBody>
          <a:bodyPr/>
          <a:lstStyle/>
          <a:p>
            <a: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  <a:t>QCIDE</a:t>
            </a:r>
            <a:r>
              <a:rPr lang="en-AU" sz="5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  <a:t>:  NATURAL INSECTICIDE FOR THE CONTROL OF FLYING INSECTS</a:t>
            </a:r>
            <a:b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AU" sz="4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dirty="0"/>
              <a:t> </a:t>
            </a:r>
            <a:br>
              <a:rPr lang="en-AU" dirty="0"/>
            </a:br>
            <a:endParaRPr lang="en-GB" sz="8000" b="1" dirty="0">
              <a:latin typeface="Colonna MT" pitchFamily="8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528" y="4966521"/>
            <a:ext cx="10153101" cy="633670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/>
          <a:p>
            <a:pPr marL="0" indent="0">
              <a:buNone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Qcide is a natural insecticide derived from 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Eucalyptus cloeziana</a:t>
            </a:r>
            <a:r>
              <a:rPr lang="en-AU" sz="3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. </a:t>
            </a:r>
            <a:r>
              <a:rPr lang="en-AU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active component is tasmanone a plant compound within the beta-triketone group that is contained within the oil of the plant.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testing indicates that beta-triketones have a novel mode of insecticidal action.  Qcide therefore has the potential to be used in the management of resistant insects.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study investigates the efficacy of Qcide against some flying insect pests.</a:t>
            </a:r>
          </a:p>
          <a:p>
            <a:pPr marL="0" indent="0" algn="just" defTabSz="457200">
              <a:buNone/>
            </a:pPr>
            <a:endParaRPr lang="en-GB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68952" y="1745327"/>
            <a:ext cx="36076009" cy="242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PETER MILLER, </a:t>
            </a:r>
            <a:r>
              <a:rPr lang="en-AU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BRYCE PETERS AND </a:t>
            </a:r>
            <a:r>
              <a:rPr lang="en-AU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PETER MAY</a:t>
            </a:r>
          </a:p>
          <a:p>
            <a:pPr marL="0" indent="0">
              <a:buNone/>
            </a:pPr>
            <a:r>
              <a:rPr lang="en-AU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1,2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of Science, University of Technology, Sydney, 123 Broadway, NSW 2048, Australia &amp; </a:t>
            </a:r>
          </a:p>
          <a:p>
            <a:pPr marL="0" indent="0">
              <a:buNone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(Current address-Pest Research Consultants, Unit 19/58-64 Cook Street, Kurnell NSW 2224, Australia)</a:t>
            </a:r>
          </a:p>
          <a:p>
            <a:pPr marL="0" indent="0">
              <a:buNone/>
            </a:pPr>
            <a:r>
              <a:rPr lang="en-AU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Bio-Gene Technology Limited, L6, 400 Collins Street, Melbourne VIC 3000, Australia.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627536" y="31845839"/>
            <a:ext cx="21317017" cy="36116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peter.miller@uts.edu.au</a:t>
            </a:r>
            <a:endParaRPr lang="en-GB" sz="4000" b="1" kern="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www.pestresearch.com.au</a:t>
            </a:r>
            <a:endParaRPr lang="en-GB" sz="4000" b="1" kern="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	peterm@bio-gene.com.au</a:t>
            </a:r>
            <a:endParaRPr lang="en-GB" sz="4000" b="1" kern="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40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	www.bio-gene.com.au</a:t>
            </a:r>
            <a:endParaRPr lang="en-GB" sz="4000" b="1" kern="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A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52528" y="31681488"/>
            <a:ext cx="26354928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4000" b="1" kern="0" dirty="0"/>
              <a:t>References </a:t>
            </a:r>
          </a:p>
          <a:p>
            <a:r>
              <a:rPr lang="en-AU" sz="4000" b="1" dirty="0">
                <a:solidFill>
                  <a:srgbClr val="2A2A2A"/>
                </a:solidFill>
                <a:latin typeface="New Times Roman"/>
                <a:ea typeface="Times New Roman" panose="02020603050405020304" pitchFamily="18" charset="0"/>
                <a:cs typeface="Times New Roman" panose="02020603050405020304" pitchFamily="18" charset="0"/>
              </a:rPr>
              <a:t>Liu, N., Q. Xu, F. Zhu and Z. Lee. 2014.</a:t>
            </a:r>
            <a:r>
              <a:rPr lang="en-AU" sz="4000" dirty="0">
                <a:solidFill>
                  <a:srgbClr val="2A2A2A"/>
                </a:solidFill>
                <a:latin typeface="New Times Roman"/>
                <a:ea typeface="Times New Roman" panose="02020603050405020304" pitchFamily="18" charset="0"/>
                <a:cs typeface="Times New Roman" panose="02020603050405020304" pitchFamily="18" charset="0"/>
              </a:rPr>
              <a:t> Pyrethroid resistance in mosquitoes. Insect Sci. 13:159-166 </a:t>
            </a:r>
            <a:endParaRPr lang="en-AU" sz="4000" dirty="0">
              <a:latin typeface="New Times Rom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4000" b="1" dirty="0">
                <a:solidFill>
                  <a:srgbClr val="2A2A2A"/>
                </a:solidFill>
                <a:latin typeface="New Times Roman"/>
                <a:ea typeface="Times New Roman" panose="02020603050405020304" pitchFamily="18" charset="0"/>
                <a:cs typeface="Times New Roman" panose="02020603050405020304" pitchFamily="18" charset="0"/>
              </a:rPr>
              <a:t>Zaim, M. and P. Guillet. 2002. </a:t>
            </a:r>
            <a:r>
              <a:rPr lang="en-AU" sz="4000" dirty="0">
                <a:solidFill>
                  <a:srgbClr val="2A2A2A"/>
                </a:solidFill>
                <a:latin typeface="New Times Roman"/>
                <a:ea typeface="Times New Roman" panose="02020603050405020304" pitchFamily="18" charset="0"/>
                <a:cs typeface="Times New Roman" panose="02020603050405020304" pitchFamily="18" charset="0"/>
              </a:rPr>
              <a:t>Alternative insecticides: an urgent need. Med. Vet. Entomol. 14:1-5</a:t>
            </a:r>
          </a:p>
          <a:p>
            <a:endParaRPr lang="en-AU" sz="4000" dirty="0"/>
          </a:p>
          <a:p>
            <a:pPr marL="0" indent="0">
              <a:buNone/>
            </a:pPr>
            <a:r>
              <a:rPr lang="en-AU" sz="3600" dirty="0">
                <a:latin typeface="+mj-lt"/>
              </a:rPr>
              <a:t>® Qcide is a registered trademark of Bio-Gene Technology Ltd</a:t>
            </a:r>
          </a:p>
          <a:p>
            <a:pPr marL="0" indent="0">
              <a:buFontTx/>
              <a:buNone/>
            </a:pPr>
            <a:endParaRPr lang="en-GB" sz="40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37704" y="4966520"/>
            <a:ext cx="27363040" cy="2603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999817" y="4976978"/>
            <a:ext cx="9505057" cy="14166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8" indent="0" algn="just">
              <a:buFontTx/>
              <a:buNone/>
            </a:pPr>
            <a:endParaRPr lang="en-GB" sz="4000" kern="0" dirty="0"/>
          </a:p>
          <a:p>
            <a:pPr marL="0" indent="0" algn="just">
              <a:buFontTx/>
              <a:buNone/>
            </a:pPr>
            <a:r>
              <a:rPr lang="en-GB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marL="0" indent="0" algn="just">
              <a:buFontTx/>
              <a:buNone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these preliminary studies, Qcide demonstrated its ability to knockdown and kill </a:t>
            </a:r>
            <a:r>
              <a:rPr lang="en-AU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Ae. aegypti 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domestica 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small chamber studies.   24 hour mortality against </a:t>
            </a:r>
            <a:r>
              <a:rPr lang="en-AU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Ae. aegypti 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100% at all doses</a:t>
            </a:r>
          </a:p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activity of Qcide against the larger insect </a:t>
            </a:r>
            <a:r>
              <a:rPr lang="en-AU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domestica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understandably less with Qcide rates of up to 200mg/mL required to achieve consistent 100% mortality at 24 hours. </a:t>
            </a:r>
          </a:p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aerosolized application against </a:t>
            </a:r>
            <a:r>
              <a:rPr lang="en-AU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domestica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significantly increased the knockdown and mortality achieved with all treatments,  highlighting the need for appropriate product delivery. </a:t>
            </a:r>
          </a:p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improvements are expected to be achieved through formulation development and attention to aerosol size.</a:t>
            </a:r>
          </a:p>
          <a:p>
            <a:pPr marL="0" indent="0" algn="just">
              <a:buFontTx/>
              <a:buNone/>
            </a:pPr>
            <a:endParaRPr lang="en-GB" sz="40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52527" y="11983701"/>
            <a:ext cx="10153101" cy="19017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GB" sz="3600" b="1" kern="0" dirty="0">
                <a:latin typeface="Calibri" panose="020F0502020204030204" pitchFamily="34" charset="0"/>
                <a:cs typeface="Calibri" panose="020F0502020204030204" pitchFamily="34" charset="0"/>
              </a:rPr>
              <a:t>Materials &amp; Methods</a:t>
            </a:r>
          </a:p>
          <a:p>
            <a:pPr marL="0" indent="0">
              <a:buNone/>
            </a:pPr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Insecticides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Qcide 540EW (Active Constituent: Qcide natural oil 540g/kg).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Py-Bo Natural Pyrethrum Insecticidal Concentrate (Active Constituent: 80g/L pyrethrins 25:75), 320g/L PBO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Insects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 fly, 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Musca domestica (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Linnaeus)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sex adults 2-5 day old.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Dengue mosquito, 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aegypti 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(Linnaeus)</a:t>
            </a:r>
            <a:r>
              <a:rPr lang="en-A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female adults 2-5 day old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A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Chamber Studies-</a:t>
            </a:r>
            <a:r>
              <a:rPr lang="en-A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Ae. Aegypti &amp; M. domestica</a:t>
            </a:r>
            <a:endParaRPr lang="en-A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1g of diluted insecticide at various rates was sprayed into the chamber using a small pump sprayer.  There were 20 insects in the chamber and 3 replicates of each treatment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A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Spray </a:t>
            </a:r>
            <a:r>
              <a:rPr lang="en-AU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endParaRPr lang="en-A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A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 second spray of diluted insecticide  was  applied as an aerosol using a Preval Complete Sprayer. There were 10 insects in the sprayed container and there were 5 replicates of each treatment.</a:t>
            </a:r>
          </a:p>
          <a:p>
            <a:pPr marL="0" indent="0" algn="just">
              <a:buFontTx/>
              <a:buNone/>
            </a:pPr>
            <a:endParaRPr lang="en-GB" sz="4000" b="1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024561" y="19732575"/>
            <a:ext cx="9505057" cy="11268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0" rIns="360000"/>
          <a:lstStyle>
            <a:lvl1pPr marL="339725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977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1788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30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02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7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4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8" indent="0" algn="just">
              <a:buFontTx/>
              <a:buNone/>
            </a:pPr>
            <a:endParaRPr lang="en-GB" sz="4000" kern="0" dirty="0"/>
          </a:p>
          <a:p>
            <a:pPr marL="0" indent="0" algn="just">
              <a:buFontTx/>
              <a:buNone/>
            </a:pPr>
            <a:r>
              <a:rPr lang="en-GB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Further Research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Development of improved formulation-particularly aerosol formulations. </a:t>
            </a: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Studies of Qcide against a broader range of insect pests including crawling insects.</a:t>
            </a: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Further elucidation of the mode of action of Qcide and investigation of  efficacy against resistant strains. </a:t>
            </a:r>
          </a:p>
          <a:p>
            <a:pPr marL="0" indent="0">
              <a:buNone/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widespread issue of insecticide resistance  presents significant opportunities for Qcide to act as a “resistance breaker” in integrated pest management (IPM) programs. </a:t>
            </a:r>
          </a:p>
          <a:p>
            <a:pPr marL="0" indent="0">
              <a:buNone/>
            </a:pPr>
            <a:endParaRPr lang="en-A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57085" y="4992060"/>
            <a:ext cx="26492230" cy="2109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Results: 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chamber studies on flying insects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shows a clear dose response in KD50 values for Qcide against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Ae. aegypti.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lowest concentration of 12.5mg/ml, Qcide achieved a KD50 of 600 seconds. At the highest concentration of 100mg/ml, Qcide achieved a KD50 of 225 seconds. All treatments against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Ae. aegypti 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reached 100% mortality after 24 hours. </a:t>
            </a:r>
          </a:p>
          <a:p>
            <a:pPr>
              <a:spcBef>
                <a:spcPts val="1200"/>
              </a:spcBef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Treatments were less effective against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Only Qcide at 100 mg/ml and 200mg/ml achieved a KD50, of 3,200 seconds and 2600 seconds respectively. There was a clear dose response for Qcide in the 24 hour mortality of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domestica. 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Qcide at 100mg/ml and 200mg/ml Qcide achieved a 24 hour mortality of 58% and 100% respectively.  Pyrethrins/PBO at 0.08mg/ml achieved a 24 hour mortality of 5.0% indicating it has poor killing capacity of</a:t>
            </a:r>
            <a:r>
              <a:rPr lang="en-A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KD50 values achieved were much slower for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than for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Ae. aegypti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The 24hour mortality was also inferior for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For these reasons it was decided to conduct future studies using </a:t>
            </a:r>
            <a:r>
              <a:rPr lang="en-AU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with an improved aerosol spray system.  </a:t>
            </a:r>
          </a:p>
          <a:p>
            <a:pPr>
              <a:spcBef>
                <a:spcPts val="1200"/>
              </a:spcBef>
              <a:buNone/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1: Knockdown time and 24 hour percentage mortality of </a:t>
            </a:r>
            <a:r>
              <a:rPr lang="en-AU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Ae. aegypti 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AU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 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small chamber studies 				</a:t>
            </a:r>
          </a:p>
          <a:p>
            <a:pPr>
              <a:buNone/>
            </a:pPr>
            <a:endParaRPr lang="en-A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AU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spray study on </a:t>
            </a:r>
            <a:r>
              <a:rPr lang="en-A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domestica - </a:t>
            </a: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this study was to establish baseline rates for Qcide and Pyrethrins/PBO with the Preval aerosol application system.  Qcide at higher rates gave promising knockdown and mortality.  Qcide at 50 mg/ml achieved 48% knockdown at 10 minutes and 94% knockdown at 20 minutes. All Houseflies were dead after 24 hours.</a:t>
            </a:r>
            <a:r>
              <a:rPr lang="en-A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Qcide at 100 mg/ml had 84% knockdown at 10 minutes and 100% knockdown at 20 minutes. Mortality at 24 hours was 100%. Pyrethrins/PBO at 0.08 mg/ml gave 100% knockdown at 5 minutes and 100% mortality at 24 hours. It appeared from this study that a Qcide rate of 50mg/ml to 100mg/ml were good rates to study further.</a:t>
            </a:r>
          </a:p>
          <a:p>
            <a:pPr>
              <a:spcBef>
                <a:spcPts val="1200"/>
              </a:spcBef>
              <a:buNone/>
            </a:pP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2: Percentage knockdown and 24 hour mortality of </a:t>
            </a:r>
            <a:r>
              <a:rPr lang="en-AU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AU" sz="3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domestica 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treatment with Qcide &amp; Pyrethrins</a:t>
            </a:r>
            <a:r>
              <a:rPr lang="en-A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None/>
            </a:pPr>
            <a:endParaRPr lang="en-GB" sz="4000" kern="0" dirty="0">
              <a:latin typeface="+mn-lt"/>
            </a:endParaRPr>
          </a:p>
          <a:p>
            <a:pPr>
              <a:buNone/>
            </a:pPr>
            <a:endParaRPr lang="en-GB" sz="4000" kern="0" dirty="0">
              <a:latin typeface="+mn-lt"/>
            </a:endParaRPr>
          </a:p>
          <a:p>
            <a:pPr>
              <a:buNone/>
            </a:pP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AutoShape 2" descr="Image result for graph"/>
          <p:cNvSpPr>
            <a:spLocks noChangeAspect="1" noChangeArrowheads="1"/>
          </p:cNvSpPr>
          <p:nvPr/>
        </p:nvSpPr>
        <p:spPr bwMode="auto">
          <a:xfrm>
            <a:off x="-1687832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AutoShape 4" descr="Image result for graph"/>
          <p:cNvSpPr>
            <a:spLocks noChangeAspect="1" noChangeArrowheads="1"/>
          </p:cNvSpPr>
          <p:nvPr/>
        </p:nvSpPr>
        <p:spPr bwMode="auto">
          <a:xfrm>
            <a:off x="-8744616" y="-15862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C632B6-61B2-9686-F135-503A6835C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589" y="32234500"/>
            <a:ext cx="5194635" cy="259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Image result for University of Technology Sydney Logo">
            <a:extLst>
              <a:ext uri="{FF2B5EF4-FFF2-40B4-BE49-F238E27FC236}">
                <a16:creationId xmlns:a16="http://schemas.microsoft.com/office/drawing/2014/main" id="{9724D652-5F50-3C51-B1C0-F973C5F3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272" y="32234500"/>
            <a:ext cx="3612425" cy="25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8FE045D-54D6-906A-0669-997C194D2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9618" y="666489"/>
            <a:ext cx="2587307" cy="38904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0AB07E-FFA3-462B-877A-ACA1A3014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8331" y="12456823"/>
            <a:ext cx="11332701" cy="6477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B88A8B-F122-4D4E-A635-AB70A4F42A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4174" y="12525437"/>
            <a:ext cx="10700052" cy="64777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C64034-AA6E-4B9B-96C8-431DC0EB5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0943" y="19732575"/>
            <a:ext cx="5239219" cy="40762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D0E660-C912-4E43-A3DA-D4CB7DD24F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89831" y="23920345"/>
            <a:ext cx="10050309" cy="64033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9258C6-4DFA-45E3-A6CC-0A6B85C74D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28776" y="23831822"/>
            <a:ext cx="11020164" cy="6491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F22BF4-417C-4BED-A1EE-475310DEC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71851" y="27238408"/>
            <a:ext cx="4779353" cy="37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23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 with graphics">
  <a:themeElements>
    <a:clrScheme name="medical poster with graphics_post design_082605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ical Post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poster with graphics_post design_08260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EE-6E89-4FD2-9D39-B5EF7D79F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poster with graphics</Template>
  <TotalTime>602</TotalTime>
  <Words>929</Words>
  <Application>Microsoft Office PowerPoint</Application>
  <PresentationFormat>Personalitzat</PresentationFormat>
  <Paragraphs>65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</vt:i4>
      </vt:variant>
    </vt:vector>
  </HeadingPairs>
  <TitlesOfParts>
    <vt:vector size="11" baseType="lpstr">
      <vt:lpstr>Arial</vt:lpstr>
      <vt:lpstr>Arial Rounded MT Bold</vt:lpstr>
      <vt:lpstr>Calibri</vt:lpstr>
      <vt:lpstr>Colonna MT</vt:lpstr>
      <vt:lpstr>New Times Roman</vt:lpstr>
      <vt:lpstr>Times New Roman</vt:lpstr>
      <vt:lpstr>Times New Roman (Body CS)</vt:lpstr>
      <vt:lpstr>Wingdings</vt:lpstr>
      <vt:lpstr>Medical poster with graphics</vt:lpstr>
      <vt:lpstr>Custom Design</vt:lpstr>
      <vt:lpstr>QCIDE®:  NATURAL INSECTICIDE FOR THE CONTROL OF FLYING INSECTS     </vt:lpstr>
    </vt:vector>
  </TitlesOfParts>
  <Company>Rentokil Initial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title case 80pt sans serif font</dc:title>
  <dc:creator>Matt Green</dc:creator>
  <cp:lastModifiedBy>Laura Barahona Quintana</cp:lastModifiedBy>
  <cp:revision>31</cp:revision>
  <cp:lastPrinted>2022-06-07T22:25:13Z</cp:lastPrinted>
  <dcterms:created xsi:type="dcterms:W3CDTF">2017-01-11T00:11:08Z</dcterms:created>
  <dcterms:modified xsi:type="dcterms:W3CDTF">2022-06-13T09:25:22Z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TC100214271033</vt:lpwstr>
  </property>
  <property fmtid="{D5CDD505-2E9C-101B-9397-08002B2CF9AE}" pid="3" name="MSIP_Label_ba4f0713-8a76-46fc-9033-3e1b6c45971d_Enabled">
    <vt:lpwstr>true</vt:lpwstr>
  </property>
  <property fmtid="{D5CDD505-2E9C-101B-9397-08002B2CF9AE}" pid="4" name="MSIP_Label_ba4f0713-8a76-46fc-9033-3e1b6c45971d_SetDate">
    <vt:lpwstr>2022-05-30T12:23:11Z</vt:lpwstr>
  </property>
  <property fmtid="{D5CDD505-2E9C-101B-9397-08002B2CF9AE}" pid="5" name="MSIP_Label_ba4f0713-8a76-46fc-9033-3e1b6c45971d_Method">
    <vt:lpwstr>Privileged</vt:lpwstr>
  </property>
  <property fmtid="{D5CDD505-2E9C-101B-9397-08002B2CF9AE}" pid="6" name="MSIP_Label_ba4f0713-8a76-46fc-9033-3e1b6c45971d_Name">
    <vt:lpwstr>UTS-Public</vt:lpwstr>
  </property>
  <property fmtid="{D5CDD505-2E9C-101B-9397-08002B2CF9AE}" pid="7" name="MSIP_Label_ba4f0713-8a76-46fc-9033-3e1b6c45971d_SiteId">
    <vt:lpwstr>e8911c26-cf9f-4a9c-878e-527807be8791</vt:lpwstr>
  </property>
  <property fmtid="{D5CDD505-2E9C-101B-9397-08002B2CF9AE}" pid="8" name="MSIP_Label_ba4f0713-8a76-46fc-9033-3e1b6c45971d_ActionId">
    <vt:lpwstr>d82e7228-f301-419b-868a-3a47b7f057d0</vt:lpwstr>
  </property>
  <property fmtid="{D5CDD505-2E9C-101B-9397-08002B2CF9AE}" pid="9" name="MSIP_Label_ba4f0713-8a76-46fc-9033-3e1b6c45971d_ContentBits">
    <vt:lpwstr>0</vt:lpwstr>
  </property>
  <property fmtid="{D5CDD505-2E9C-101B-9397-08002B2CF9AE}" pid="10" name="MSIP_Label_70663b86-f2b7-4b32-b286-17269b5dc83f_Enabled">
    <vt:lpwstr>true</vt:lpwstr>
  </property>
  <property fmtid="{D5CDD505-2E9C-101B-9397-08002B2CF9AE}" pid="11" name="MSIP_Label_70663b86-f2b7-4b32-b286-17269b5dc83f_SetDate">
    <vt:lpwstr>2022-06-08T00:00:28Z</vt:lpwstr>
  </property>
  <property fmtid="{D5CDD505-2E9C-101B-9397-08002B2CF9AE}" pid="12" name="MSIP_Label_70663b86-f2b7-4b32-b286-17269b5dc83f_Method">
    <vt:lpwstr>Standard</vt:lpwstr>
  </property>
  <property fmtid="{D5CDD505-2E9C-101B-9397-08002B2CF9AE}" pid="13" name="MSIP_Label_70663b86-f2b7-4b32-b286-17269b5dc83f_Name">
    <vt:lpwstr>OFFICIAL</vt:lpwstr>
  </property>
  <property fmtid="{D5CDD505-2E9C-101B-9397-08002B2CF9AE}" pid="14" name="MSIP_Label_70663b86-f2b7-4b32-b286-17269b5dc83f_SiteId">
    <vt:lpwstr>19537222-55d7-4581-84fb-c2da6e835c74</vt:lpwstr>
  </property>
  <property fmtid="{D5CDD505-2E9C-101B-9397-08002B2CF9AE}" pid="15" name="MSIP_Label_70663b86-f2b7-4b32-b286-17269b5dc83f_ActionId">
    <vt:lpwstr>2348ffb3-a135-46db-892f-00007f32c735</vt:lpwstr>
  </property>
  <property fmtid="{D5CDD505-2E9C-101B-9397-08002B2CF9AE}" pid="16" name="MSIP_Label_70663b86-f2b7-4b32-b286-17269b5dc83f_ContentBits">
    <vt:lpwstr>3</vt:lpwstr>
  </property>
</Properties>
</file>