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77" r:id="rId4"/>
  </p:sldMasterIdLst>
  <p:notesMasterIdLst>
    <p:notesMasterId r:id="rId6"/>
  </p:notesMasterIdLst>
  <p:sldIdLst>
    <p:sldId id="257" r:id="rId5"/>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ILIEN Yann" initials="MY" lastIdx="6" clrIdx="0">
    <p:extLst>
      <p:ext uri="{19B8F6BF-5375-455C-9EA6-DF929625EA0E}">
        <p15:presenceInfo xmlns:p15="http://schemas.microsoft.com/office/powerpoint/2012/main" userId="S-1-5-21-1482476501-1993962763-1801674531-27156" providerId="AD"/>
      </p:ext>
    </p:extLst>
  </p:cmAuthor>
  <p:cmAuthor id="2" name="BRIZARD Mathias" initials="BM" lastIdx="2" clrIdx="1">
    <p:extLst>
      <p:ext uri="{19B8F6BF-5375-455C-9EA6-DF929625EA0E}">
        <p15:presenceInfo xmlns:p15="http://schemas.microsoft.com/office/powerpoint/2012/main" userId="S-1-5-21-1482476501-1993962763-1801674531-52213" providerId="AD"/>
      </p:ext>
    </p:extLst>
  </p:cmAuthor>
  <p:cmAuthor id="3" name="HADDACHE Nabila" initials="HN" lastIdx="6" clrIdx="2">
    <p:extLst>
      <p:ext uri="{19B8F6BF-5375-455C-9EA6-DF929625EA0E}">
        <p15:presenceInfo xmlns:p15="http://schemas.microsoft.com/office/powerpoint/2012/main" userId="S-1-5-21-1482476501-1993962763-1801674531-28122" providerId="AD"/>
      </p:ext>
    </p:extLst>
  </p:cmAuthor>
  <p:cmAuthor id="4" name="Billault Catherine" initials="BC" lastIdx="6" clrIdx="3">
    <p:extLst>
      <p:ext uri="{19B8F6BF-5375-455C-9EA6-DF929625EA0E}">
        <p15:presenceInfo xmlns:p15="http://schemas.microsoft.com/office/powerpoint/2012/main" userId="Billault Catherine" providerId="None"/>
      </p:ext>
    </p:extLst>
  </p:cmAuthor>
  <p:cmAuthor id="5" name="GOURLAY-FRANCE Catherine" initials="GC" lastIdx="3" clrIdx="4">
    <p:extLst>
      <p:ext uri="{19B8F6BF-5375-455C-9EA6-DF929625EA0E}">
        <p15:presenceInfo xmlns:p15="http://schemas.microsoft.com/office/powerpoint/2012/main" userId="S-1-5-21-1482476501-1993962763-1801674531-34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4"/>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0"/>
    <p:restoredTop sz="94643"/>
  </p:normalViewPr>
  <p:slideViewPr>
    <p:cSldViewPr snapToGrid="0" snapToObjects="1">
      <p:cViewPr>
        <p:scale>
          <a:sx n="10" d="100"/>
          <a:sy n="10" d="100"/>
        </p:scale>
        <p:origin x="2556" y="4"/>
      </p:cViewPr>
      <p:guideLst/>
    </p:cSldViewPr>
  </p:slideViewPr>
  <p:notesTextViewPr>
    <p:cViewPr>
      <p:scale>
        <a:sx n="1" d="1"/>
        <a:sy n="1" d="1"/>
      </p:scale>
      <p:origin x="0" y="0"/>
    </p:cViewPr>
  </p:notesTextViewPr>
  <p:notesViewPr>
    <p:cSldViewPr snapToGrid="0" snapToObjects="1">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DFAB0-50DD-D24C-994F-877A1FC736E7}" type="datetimeFigureOut">
              <a:rPr lang="fr-FR" smtClean="0"/>
              <a:t>18/05/2022</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EA2F2-89CC-DD48-9E9E-2B847FCA48E2}" type="slidenum">
              <a:rPr lang="fr-FR" smtClean="0"/>
              <a:t>‹#›</a:t>
            </a:fld>
            <a:endParaRPr lang="fr-FR"/>
          </a:p>
        </p:txBody>
      </p:sp>
    </p:spTree>
    <p:extLst>
      <p:ext uri="{BB962C8B-B14F-4D97-AF65-F5344CB8AC3E}">
        <p14:creationId xmlns:p14="http://schemas.microsoft.com/office/powerpoint/2010/main" val="216171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88EA2F2-89CC-DD48-9E9E-2B847FCA48E2}" type="slidenum">
              <a:rPr lang="fr-FR" smtClean="0"/>
              <a:t>1</a:t>
            </a:fld>
            <a:endParaRPr lang="fr-FR"/>
          </a:p>
        </p:txBody>
      </p:sp>
    </p:spTree>
    <p:extLst>
      <p:ext uri="{BB962C8B-B14F-4D97-AF65-F5344CB8AC3E}">
        <p14:creationId xmlns:p14="http://schemas.microsoft.com/office/powerpoint/2010/main" val="18094955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3" name="Image 2">
            <a:extLst>
              <a:ext uri="{FF2B5EF4-FFF2-40B4-BE49-F238E27FC236}">
                <a16:creationId xmlns:a16="http://schemas.microsoft.com/office/drawing/2014/main" id="{C14C4C18-CE5F-034A-91D8-C92ED98486DF}"/>
              </a:ext>
            </a:extLst>
          </p:cNvPr>
          <p:cNvPicPr>
            <a:picLocks noChangeAspect="1"/>
          </p:cNvPicPr>
          <p:nvPr userDrawn="1"/>
        </p:nvPicPr>
        <p:blipFill>
          <a:blip r:embed="rId3"/>
          <a:stretch>
            <a:fillRect/>
          </a:stretch>
        </p:blipFill>
        <p:spPr>
          <a:xfrm>
            <a:off x="1379301" y="8506869"/>
            <a:ext cx="3608932" cy="3608932"/>
          </a:xfrm>
          <a:prstGeom prst="rect">
            <a:avLst/>
          </a:prstGeom>
        </p:spPr>
      </p:pic>
      <p:pic>
        <p:nvPicPr>
          <p:cNvPr id="10" name="Image 9">
            <a:extLst>
              <a:ext uri="{FF2B5EF4-FFF2-40B4-BE49-F238E27FC236}">
                <a16:creationId xmlns:a16="http://schemas.microsoft.com/office/drawing/2014/main" id="{175EA377-6E29-5142-8579-F4AF393BAE74}"/>
              </a:ext>
            </a:extLst>
          </p:cNvPr>
          <p:cNvPicPr>
            <a:picLocks noChangeAspect="1"/>
          </p:cNvPicPr>
          <p:nvPr userDrawn="1"/>
        </p:nvPicPr>
        <p:blipFill>
          <a:blip r:embed="rId4"/>
          <a:stretch>
            <a:fillRect/>
          </a:stretch>
        </p:blipFill>
        <p:spPr>
          <a:xfrm rot="19430873">
            <a:off x="1530247" y="13445656"/>
            <a:ext cx="34417437" cy="34417437"/>
          </a:xfrm>
          <a:prstGeom prst="rect">
            <a:avLst/>
          </a:prstGeom>
        </p:spPr>
      </p:pic>
      <p:sp>
        <p:nvSpPr>
          <p:cNvPr id="7" name="Titre 6">
            <a:extLst>
              <a:ext uri="{FF2B5EF4-FFF2-40B4-BE49-F238E27FC236}">
                <a16:creationId xmlns:a16="http://schemas.microsoft.com/office/drawing/2014/main" id="{90DA8778-E402-C646-99EF-D142782C8705}"/>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9" name="Espace réservé du contenu 8">
            <a:extLst>
              <a:ext uri="{FF2B5EF4-FFF2-40B4-BE49-F238E27FC236}">
                <a16:creationId xmlns:a16="http://schemas.microsoft.com/office/drawing/2014/main" id="{F0B0F694-762F-3049-A4A7-48AA0F6065E6}"/>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contenu 8">
            <a:extLst>
              <a:ext uri="{FF2B5EF4-FFF2-40B4-BE49-F238E27FC236}">
                <a16:creationId xmlns:a16="http://schemas.microsoft.com/office/drawing/2014/main" id="{2C34D02B-8714-EC48-906D-F6F51CBEB359}"/>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contenu 8">
            <a:extLst>
              <a:ext uri="{FF2B5EF4-FFF2-40B4-BE49-F238E27FC236}">
                <a16:creationId xmlns:a16="http://schemas.microsoft.com/office/drawing/2014/main" id="{8936C1CF-F996-8543-8D98-8A64345F34AE}"/>
              </a:ext>
            </a:extLst>
          </p:cNvPr>
          <p:cNvSpPr>
            <a:spLocks noGrp="1"/>
          </p:cNvSpPr>
          <p:nvPr>
            <p:ph sz="quarter" idx="12"/>
          </p:nvPr>
        </p:nvSpPr>
        <p:spPr>
          <a:xfrm>
            <a:off x="4087193" y="9723084"/>
            <a:ext cx="23987746" cy="1488256"/>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75294583"/>
      </p:ext>
    </p:extLst>
  </p:cSld>
  <p:clrMapOvr>
    <a:masterClrMapping/>
  </p:clrMapOvr>
  <p:extLst>
    <p:ext uri="{DCECCB84-F9BA-43D5-87BE-67443E8EF086}">
      <p15:sldGuideLst xmlns:p15="http://schemas.microsoft.com/office/powerpoint/2012/main">
        <p15:guide id="1" orient="horz" pos="1461" userDrawn="1">
          <p15:clr>
            <a:srgbClr val="FBAE40"/>
          </p15:clr>
        </p15:guide>
        <p15:guide id="2" pos="15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2" name="Image 11">
            <a:extLst>
              <a:ext uri="{FF2B5EF4-FFF2-40B4-BE49-F238E27FC236}">
                <a16:creationId xmlns:a16="http://schemas.microsoft.com/office/drawing/2014/main" id="{686D837C-A671-C047-A970-FDF5183A455F}"/>
              </a:ext>
            </a:extLst>
          </p:cNvPr>
          <p:cNvPicPr>
            <a:picLocks noChangeAspect="1"/>
          </p:cNvPicPr>
          <p:nvPr userDrawn="1"/>
        </p:nvPicPr>
        <p:blipFill>
          <a:blip r:embed="rId3"/>
          <a:stretch>
            <a:fillRect/>
          </a:stretch>
        </p:blipFill>
        <p:spPr>
          <a:xfrm>
            <a:off x="1379301" y="8493089"/>
            <a:ext cx="3625261" cy="3625261"/>
          </a:xfrm>
          <a:prstGeom prst="rect">
            <a:avLst/>
          </a:prstGeom>
        </p:spPr>
      </p:pic>
      <p:pic>
        <p:nvPicPr>
          <p:cNvPr id="9" name="Image 8">
            <a:extLst>
              <a:ext uri="{FF2B5EF4-FFF2-40B4-BE49-F238E27FC236}">
                <a16:creationId xmlns:a16="http://schemas.microsoft.com/office/drawing/2014/main" id="{2B842490-D8C3-4E41-B587-C6121CA38BD2}"/>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15" name="Titre 6">
            <a:extLst>
              <a:ext uri="{FF2B5EF4-FFF2-40B4-BE49-F238E27FC236}">
                <a16:creationId xmlns:a16="http://schemas.microsoft.com/office/drawing/2014/main" id="{6A2E7AB3-10E4-CD42-9DDC-700321FE7433}"/>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6" name="Espace réservé du contenu 8">
            <a:extLst>
              <a:ext uri="{FF2B5EF4-FFF2-40B4-BE49-F238E27FC236}">
                <a16:creationId xmlns:a16="http://schemas.microsoft.com/office/drawing/2014/main" id="{328D0098-07C6-C64C-AF56-606B049E3CEC}"/>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contenu 8">
            <a:extLst>
              <a:ext uri="{FF2B5EF4-FFF2-40B4-BE49-F238E27FC236}">
                <a16:creationId xmlns:a16="http://schemas.microsoft.com/office/drawing/2014/main" id="{9A8F44F2-BA61-9749-B916-9C0955B413CD}"/>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contenu 8">
            <a:extLst>
              <a:ext uri="{FF2B5EF4-FFF2-40B4-BE49-F238E27FC236}">
                <a16:creationId xmlns:a16="http://schemas.microsoft.com/office/drawing/2014/main" id="{50EB4152-580E-C54F-90A7-DBE1A278D7C8}"/>
              </a:ext>
            </a:extLst>
          </p:cNvPr>
          <p:cNvSpPr>
            <a:spLocks noGrp="1"/>
          </p:cNvSpPr>
          <p:nvPr>
            <p:ph sz="quarter" idx="12"/>
          </p:nvPr>
        </p:nvSpPr>
        <p:spPr>
          <a:xfrm>
            <a:off x="4087193" y="9701938"/>
            <a:ext cx="23987746" cy="1509401"/>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75697713"/>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3" name="Image 12">
            <a:extLst>
              <a:ext uri="{FF2B5EF4-FFF2-40B4-BE49-F238E27FC236}">
                <a16:creationId xmlns:a16="http://schemas.microsoft.com/office/drawing/2014/main" id="{E9EED0F2-9586-594D-B007-46DE7135E486}"/>
              </a:ext>
            </a:extLst>
          </p:cNvPr>
          <p:cNvPicPr>
            <a:picLocks noChangeAspect="1"/>
          </p:cNvPicPr>
          <p:nvPr userDrawn="1"/>
        </p:nvPicPr>
        <p:blipFill>
          <a:blip r:embed="rId3"/>
          <a:stretch>
            <a:fillRect/>
          </a:stretch>
        </p:blipFill>
        <p:spPr>
          <a:xfrm>
            <a:off x="1362973" y="8474212"/>
            <a:ext cx="3649900" cy="3649900"/>
          </a:xfrm>
          <a:prstGeom prst="rect">
            <a:avLst/>
          </a:prstGeom>
        </p:spPr>
      </p:pic>
      <p:pic>
        <p:nvPicPr>
          <p:cNvPr id="10" name="Image 9">
            <a:extLst>
              <a:ext uri="{FF2B5EF4-FFF2-40B4-BE49-F238E27FC236}">
                <a16:creationId xmlns:a16="http://schemas.microsoft.com/office/drawing/2014/main" id="{46F452A0-BF70-1B49-83FB-9985C9B078EA}"/>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9" name="Titre 6">
            <a:extLst>
              <a:ext uri="{FF2B5EF4-FFF2-40B4-BE49-F238E27FC236}">
                <a16:creationId xmlns:a16="http://schemas.microsoft.com/office/drawing/2014/main" id="{025CDF5B-F446-9C46-9EFB-096A5EDC6BCE}"/>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1" name="Espace réservé du contenu 8">
            <a:extLst>
              <a:ext uri="{FF2B5EF4-FFF2-40B4-BE49-F238E27FC236}">
                <a16:creationId xmlns:a16="http://schemas.microsoft.com/office/drawing/2014/main" id="{A4A5E2B0-FA5F-8C4F-8F23-D6F885E5BC85}"/>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Espace réservé du contenu 8">
            <a:extLst>
              <a:ext uri="{FF2B5EF4-FFF2-40B4-BE49-F238E27FC236}">
                <a16:creationId xmlns:a16="http://schemas.microsoft.com/office/drawing/2014/main" id="{6C5EB028-13CD-064C-B024-61DB79F5AD5C}"/>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8">
            <a:extLst>
              <a:ext uri="{FF2B5EF4-FFF2-40B4-BE49-F238E27FC236}">
                <a16:creationId xmlns:a16="http://schemas.microsoft.com/office/drawing/2014/main" id="{C4EBF5E0-BAC5-D045-A06B-995031FA56BE}"/>
              </a:ext>
            </a:extLst>
          </p:cNvPr>
          <p:cNvSpPr>
            <a:spLocks noGrp="1"/>
          </p:cNvSpPr>
          <p:nvPr>
            <p:ph sz="quarter" idx="12"/>
          </p:nvPr>
        </p:nvSpPr>
        <p:spPr>
          <a:xfrm>
            <a:off x="4087193" y="9755740"/>
            <a:ext cx="23987746" cy="1455599"/>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59890268"/>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2" name="Image 11">
            <a:extLst>
              <a:ext uri="{FF2B5EF4-FFF2-40B4-BE49-F238E27FC236}">
                <a16:creationId xmlns:a16="http://schemas.microsoft.com/office/drawing/2014/main" id="{07094A47-351C-B546-B9AB-4C6D0F1878D3}"/>
              </a:ext>
            </a:extLst>
          </p:cNvPr>
          <p:cNvPicPr>
            <a:picLocks noChangeAspect="1"/>
          </p:cNvPicPr>
          <p:nvPr userDrawn="1"/>
        </p:nvPicPr>
        <p:blipFill>
          <a:blip r:embed="rId3"/>
          <a:stretch>
            <a:fillRect/>
          </a:stretch>
        </p:blipFill>
        <p:spPr>
          <a:xfrm>
            <a:off x="1360481" y="8474529"/>
            <a:ext cx="3664504" cy="3664504"/>
          </a:xfrm>
          <a:prstGeom prst="rect">
            <a:avLst/>
          </a:prstGeom>
        </p:spPr>
      </p:pic>
      <p:pic>
        <p:nvPicPr>
          <p:cNvPr id="9" name="Image 8">
            <a:extLst>
              <a:ext uri="{FF2B5EF4-FFF2-40B4-BE49-F238E27FC236}">
                <a16:creationId xmlns:a16="http://schemas.microsoft.com/office/drawing/2014/main" id="{AFDC2A4F-1B05-2442-BB60-78BF30DC06F3}"/>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10" name="Titre 6">
            <a:extLst>
              <a:ext uri="{FF2B5EF4-FFF2-40B4-BE49-F238E27FC236}">
                <a16:creationId xmlns:a16="http://schemas.microsoft.com/office/drawing/2014/main" id="{DDA47038-49CA-AF46-B586-7F675F097CEE}"/>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1" name="Espace réservé du contenu 8">
            <a:extLst>
              <a:ext uri="{FF2B5EF4-FFF2-40B4-BE49-F238E27FC236}">
                <a16:creationId xmlns:a16="http://schemas.microsoft.com/office/drawing/2014/main" id="{F181DB9D-41A4-2E4D-AB67-27F04173FDDA}"/>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8">
            <a:extLst>
              <a:ext uri="{FF2B5EF4-FFF2-40B4-BE49-F238E27FC236}">
                <a16:creationId xmlns:a16="http://schemas.microsoft.com/office/drawing/2014/main" id="{A77B5DCB-4E4F-B941-B58B-7B54D766C196}"/>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8">
            <a:extLst>
              <a:ext uri="{FF2B5EF4-FFF2-40B4-BE49-F238E27FC236}">
                <a16:creationId xmlns:a16="http://schemas.microsoft.com/office/drawing/2014/main" id="{FB2B5E81-8586-264D-B8B0-A00431A7A2B8}"/>
              </a:ext>
            </a:extLst>
          </p:cNvPr>
          <p:cNvSpPr>
            <a:spLocks noGrp="1"/>
          </p:cNvSpPr>
          <p:nvPr>
            <p:ph sz="quarter" idx="12"/>
          </p:nvPr>
        </p:nvSpPr>
        <p:spPr>
          <a:xfrm>
            <a:off x="4087193" y="9720498"/>
            <a:ext cx="23987746" cy="1490841"/>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981081587"/>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re et contenu">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0A2B5B-FF5E-DC49-B550-BF7FA45E3D70}"/>
              </a:ext>
            </a:extLst>
          </p:cNvPr>
          <p:cNvPicPr>
            <a:picLocks noChangeAspect="1"/>
          </p:cNvPicPr>
          <p:nvPr userDrawn="1"/>
        </p:nvPicPr>
        <p:blipFill>
          <a:blip r:embed="rId2"/>
          <a:stretch>
            <a:fillRect/>
          </a:stretch>
        </p:blipFill>
        <p:spPr>
          <a:xfrm>
            <a:off x="2441714" y="2355850"/>
            <a:ext cx="6032500" cy="4216400"/>
          </a:xfrm>
          <a:prstGeom prst="rect">
            <a:avLst/>
          </a:prstGeom>
        </p:spPr>
      </p:pic>
      <p:pic>
        <p:nvPicPr>
          <p:cNvPr id="12" name="Image 11">
            <a:extLst>
              <a:ext uri="{FF2B5EF4-FFF2-40B4-BE49-F238E27FC236}">
                <a16:creationId xmlns:a16="http://schemas.microsoft.com/office/drawing/2014/main" id="{6DBDC59A-B6C2-8F4D-BA8D-310CA2F57365}"/>
              </a:ext>
            </a:extLst>
          </p:cNvPr>
          <p:cNvPicPr>
            <a:picLocks noChangeAspect="1"/>
          </p:cNvPicPr>
          <p:nvPr userDrawn="1"/>
        </p:nvPicPr>
        <p:blipFill>
          <a:blip r:embed="rId3"/>
          <a:stretch>
            <a:fillRect/>
          </a:stretch>
        </p:blipFill>
        <p:spPr>
          <a:xfrm>
            <a:off x="1370863" y="8484716"/>
            <a:ext cx="3642007" cy="3642007"/>
          </a:xfrm>
          <a:prstGeom prst="rect">
            <a:avLst/>
          </a:prstGeom>
        </p:spPr>
      </p:pic>
      <p:pic>
        <p:nvPicPr>
          <p:cNvPr id="9" name="Image 8">
            <a:extLst>
              <a:ext uri="{FF2B5EF4-FFF2-40B4-BE49-F238E27FC236}">
                <a16:creationId xmlns:a16="http://schemas.microsoft.com/office/drawing/2014/main" id="{639C7C68-0A50-5849-84C9-8AB10EE11F6A}"/>
              </a:ext>
            </a:extLst>
          </p:cNvPr>
          <p:cNvPicPr>
            <a:picLocks noChangeAspect="1"/>
          </p:cNvPicPr>
          <p:nvPr userDrawn="1"/>
        </p:nvPicPr>
        <p:blipFill>
          <a:blip r:embed="rId4"/>
          <a:stretch>
            <a:fillRect/>
          </a:stretch>
        </p:blipFill>
        <p:spPr>
          <a:xfrm rot="19430873">
            <a:off x="1151348" y="13445656"/>
            <a:ext cx="34417437" cy="34417437"/>
          </a:xfrm>
          <a:prstGeom prst="rect">
            <a:avLst/>
          </a:prstGeom>
        </p:spPr>
      </p:pic>
      <p:sp>
        <p:nvSpPr>
          <p:cNvPr id="10" name="Titre 6">
            <a:extLst>
              <a:ext uri="{FF2B5EF4-FFF2-40B4-BE49-F238E27FC236}">
                <a16:creationId xmlns:a16="http://schemas.microsoft.com/office/drawing/2014/main" id="{A7E7C6F4-2F2F-FF4B-9371-E477B428D323}"/>
              </a:ext>
            </a:extLst>
          </p:cNvPr>
          <p:cNvSpPr>
            <a:spLocks noGrp="1"/>
          </p:cNvSpPr>
          <p:nvPr>
            <p:ph type="title"/>
          </p:nvPr>
        </p:nvSpPr>
        <p:spPr>
          <a:xfrm>
            <a:off x="8774405" y="2319337"/>
            <a:ext cx="19300825" cy="1760595"/>
          </a:xfrm>
        </p:spPr>
        <p:txBody>
          <a:bodyPr/>
          <a:lstStyle/>
          <a:p>
            <a:r>
              <a:rPr lang="fr-FR" dirty="0"/>
              <a:t>Modifiez le style du titre</a:t>
            </a:r>
          </a:p>
        </p:txBody>
      </p:sp>
      <p:sp>
        <p:nvSpPr>
          <p:cNvPr id="11" name="Espace réservé du contenu 8">
            <a:extLst>
              <a:ext uri="{FF2B5EF4-FFF2-40B4-BE49-F238E27FC236}">
                <a16:creationId xmlns:a16="http://schemas.microsoft.com/office/drawing/2014/main" id="{61107AA7-9A84-1044-8517-2CABFE946424}"/>
              </a:ext>
            </a:extLst>
          </p:cNvPr>
          <p:cNvSpPr>
            <a:spLocks noGrp="1"/>
          </p:cNvSpPr>
          <p:nvPr>
            <p:ph sz="quarter" idx="10"/>
          </p:nvPr>
        </p:nvSpPr>
        <p:spPr>
          <a:xfrm>
            <a:off x="8774113" y="4079875"/>
            <a:ext cx="19300825" cy="2527300"/>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8">
            <a:extLst>
              <a:ext uri="{FF2B5EF4-FFF2-40B4-BE49-F238E27FC236}">
                <a16:creationId xmlns:a16="http://schemas.microsoft.com/office/drawing/2014/main" id="{BE6D1051-8514-A446-866C-43D7A0EEF387}"/>
              </a:ext>
            </a:extLst>
          </p:cNvPr>
          <p:cNvSpPr>
            <a:spLocks noGrp="1"/>
          </p:cNvSpPr>
          <p:nvPr>
            <p:ph sz="quarter" idx="11"/>
          </p:nvPr>
        </p:nvSpPr>
        <p:spPr>
          <a:xfrm>
            <a:off x="2503557" y="11622778"/>
            <a:ext cx="25571381" cy="3608931"/>
          </a:xfrm>
        </p:spPr>
        <p:txBody>
          <a:bodyPr/>
          <a:lstStyle>
            <a:lvl1pPr>
              <a:defRPr sz="4000">
                <a:latin typeface="Marianne" panose="02000000000000000000" pitchFamily="2" charset="0"/>
              </a:defRPr>
            </a:lvl1pPr>
            <a:lvl2pPr>
              <a:defRPr sz="4000">
                <a:latin typeface="Marianne" panose="02000000000000000000" pitchFamily="2" charset="0"/>
              </a:defRPr>
            </a:lvl2pPr>
            <a:lvl3pPr>
              <a:defRPr sz="4000">
                <a:latin typeface="Marianne" panose="02000000000000000000" pitchFamily="2" charset="0"/>
              </a:defRPr>
            </a:lvl3pPr>
            <a:lvl4pPr>
              <a:defRPr sz="4000">
                <a:latin typeface="Marianne" panose="02000000000000000000" pitchFamily="2" charset="0"/>
              </a:defRPr>
            </a:lvl4pPr>
            <a:lvl5pPr>
              <a:defRPr sz="4000">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contenu 8">
            <a:extLst>
              <a:ext uri="{FF2B5EF4-FFF2-40B4-BE49-F238E27FC236}">
                <a16:creationId xmlns:a16="http://schemas.microsoft.com/office/drawing/2014/main" id="{73A38B52-62C0-CE44-AD15-7505C519C550}"/>
              </a:ext>
            </a:extLst>
          </p:cNvPr>
          <p:cNvSpPr>
            <a:spLocks noGrp="1"/>
          </p:cNvSpPr>
          <p:nvPr>
            <p:ph sz="quarter" idx="12"/>
          </p:nvPr>
        </p:nvSpPr>
        <p:spPr>
          <a:xfrm>
            <a:off x="4087193" y="9720498"/>
            <a:ext cx="23987746" cy="1490841"/>
          </a:xfrm>
        </p:spPr>
        <p:txBody>
          <a:bodyPr/>
          <a:lstStyle>
            <a:lvl1pPr>
              <a:defRPr sz="4000" b="1">
                <a:latin typeface="Marianne" panose="02000000000000000000" pitchFamily="2" charset="0"/>
              </a:defRPr>
            </a:lvl1pPr>
            <a:lvl2pPr>
              <a:defRPr sz="4000" b="1">
                <a:latin typeface="Marianne" panose="02000000000000000000" pitchFamily="2" charset="0"/>
              </a:defRPr>
            </a:lvl2pPr>
            <a:lvl3pPr>
              <a:defRPr sz="4000" b="1">
                <a:latin typeface="Marianne" panose="02000000000000000000" pitchFamily="2" charset="0"/>
              </a:defRPr>
            </a:lvl3pPr>
            <a:lvl4pPr>
              <a:defRPr sz="4000" b="1">
                <a:latin typeface="Marianne" panose="02000000000000000000" pitchFamily="2" charset="0"/>
              </a:defRPr>
            </a:lvl4pPr>
            <a:lvl5pPr>
              <a:defRPr sz="4000" b="1">
                <a:latin typeface="Marianne" panose="02000000000000000000" pitchFamily="2"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11276006"/>
      </p:ext>
    </p:extLst>
  </p:cSld>
  <p:clrMapOvr>
    <a:masterClrMapping/>
  </p:clrMapOvr>
  <p:extLst>
    <p:ext uri="{DCECCB84-F9BA-43D5-87BE-67443E8EF086}">
      <p15:sldGuideLst xmlns:p15="http://schemas.microsoft.com/office/powerpoint/2012/main">
        <p15:guide id="1" orient="horz" pos="4115">
          <p15:clr>
            <a:srgbClr val="FBAE40"/>
          </p15:clr>
        </p15:guide>
        <p15:guide id="2" pos="155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7AD58D-47B7-0947-AADD-C755C63CB7D1}"/>
              </a:ext>
            </a:extLst>
          </p:cNvPr>
          <p:cNvSpPr>
            <a:spLocks noGrp="1"/>
          </p:cNvSpPr>
          <p:nvPr>
            <p:ph type="title"/>
          </p:nvPr>
        </p:nvSpPr>
        <p:spPr>
          <a:xfrm>
            <a:off x="2081212" y="2279651"/>
            <a:ext cx="19300825" cy="292539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3BA594B-47DF-CA49-AF7C-E60B2B824841}"/>
              </a:ext>
            </a:extLst>
          </p:cNvPr>
          <p:cNvSpPr>
            <a:spLocks noGrp="1"/>
          </p:cNvSpPr>
          <p:nvPr>
            <p:ph type="body" idx="1"/>
          </p:nvPr>
        </p:nvSpPr>
        <p:spPr>
          <a:xfrm>
            <a:off x="2081213" y="11395075"/>
            <a:ext cx="26112787" cy="271573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25E40D-B640-BE4D-BCEF-BE13874DFBD2}"/>
              </a:ext>
            </a:extLst>
          </p:cNvPr>
          <p:cNvSpPr>
            <a:spLocks noGrp="1"/>
          </p:cNvSpPr>
          <p:nvPr>
            <p:ph type="dt" sz="half" idx="2"/>
          </p:nvPr>
        </p:nvSpPr>
        <p:spPr>
          <a:xfrm>
            <a:off x="2081213" y="39673213"/>
            <a:ext cx="6811962" cy="2278062"/>
          </a:xfrm>
          <a:prstGeom prst="rect">
            <a:avLst/>
          </a:prstGeom>
        </p:spPr>
        <p:txBody>
          <a:bodyPr vert="horz" lIns="91440" tIns="45720" rIns="91440" bIns="45720" rtlCol="0" anchor="ctr"/>
          <a:lstStyle>
            <a:lvl1pPr algn="l">
              <a:defRPr sz="1200">
                <a:solidFill>
                  <a:schemeClr val="tx1">
                    <a:tint val="75000"/>
                  </a:schemeClr>
                </a:solidFill>
              </a:defRPr>
            </a:lvl1pPr>
          </a:lstStyle>
          <a:p>
            <a:fld id="{9E0FCBF2-6F27-B743-81E2-3CCAAD478BF6}" type="datetimeFigureOut">
              <a:rPr lang="fr-FR" smtClean="0"/>
              <a:t>18/05/2022</a:t>
            </a:fld>
            <a:endParaRPr lang="fr-FR"/>
          </a:p>
        </p:txBody>
      </p:sp>
      <p:sp>
        <p:nvSpPr>
          <p:cNvPr id="5" name="Espace réservé du pied de page 4">
            <a:extLst>
              <a:ext uri="{FF2B5EF4-FFF2-40B4-BE49-F238E27FC236}">
                <a16:creationId xmlns:a16="http://schemas.microsoft.com/office/drawing/2014/main" id="{10925740-7E7B-3E49-85FB-1DEDC88043B4}"/>
              </a:ext>
            </a:extLst>
          </p:cNvPr>
          <p:cNvSpPr>
            <a:spLocks noGrp="1"/>
          </p:cNvSpPr>
          <p:nvPr>
            <p:ph type="ftr" sz="quarter" idx="3"/>
          </p:nvPr>
        </p:nvSpPr>
        <p:spPr>
          <a:xfrm>
            <a:off x="10028238" y="39673213"/>
            <a:ext cx="10218737" cy="227806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02048D6-DAD8-8B40-8D2F-9DB82A73E384}"/>
              </a:ext>
            </a:extLst>
          </p:cNvPr>
          <p:cNvSpPr>
            <a:spLocks noGrp="1"/>
          </p:cNvSpPr>
          <p:nvPr>
            <p:ph type="sldNum" sz="quarter" idx="4"/>
          </p:nvPr>
        </p:nvSpPr>
        <p:spPr>
          <a:xfrm>
            <a:off x="21382038" y="39673213"/>
            <a:ext cx="6811962" cy="2278062"/>
          </a:xfrm>
          <a:prstGeom prst="rect">
            <a:avLst/>
          </a:prstGeom>
        </p:spPr>
        <p:txBody>
          <a:bodyPr vert="horz" lIns="91440" tIns="45720" rIns="91440" bIns="45720" rtlCol="0" anchor="ctr"/>
          <a:lstStyle>
            <a:lvl1pPr algn="r">
              <a:defRPr sz="1200">
                <a:solidFill>
                  <a:schemeClr val="tx1">
                    <a:tint val="75000"/>
                  </a:schemeClr>
                </a:solidFill>
              </a:defRPr>
            </a:lvl1pPr>
          </a:lstStyle>
          <a:p>
            <a:fld id="{060CE478-ECB0-304D-8F3D-A52C3F2D403C}" type="slidenum">
              <a:rPr lang="fr-FR" smtClean="0"/>
              <a:t>‹#›</a:t>
            </a:fld>
            <a:endParaRPr lang="fr-FR"/>
          </a:p>
        </p:txBody>
      </p:sp>
    </p:spTree>
    <p:extLst>
      <p:ext uri="{BB962C8B-B14F-4D97-AF65-F5344CB8AC3E}">
        <p14:creationId xmlns:p14="http://schemas.microsoft.com/office/powerpoint/2010/main" val="378215000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lgn="l" defTabSz="914400" rtl="0" eaLnBrk="1" latinLnBrk="0" hangingPunct="1">
        <a:lnSpc>
          <a:spcPct val="90000"/>
        </a:lnSpc>
        <a:spcBef>
          <a:spcPct val="0"/>
        </a:spcBef>
        <a:buNone/>
        <a:defRPr sz="6000" b="1" i="0" kern="1200">
          <a:solidFill>
            <a:schemeClr val="tx1"/>
          </a:solidFill>
          <a:latin typeface="Mariann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jp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8178800" y="1255714"/>
            <a:ext cx="20559145" cy="2662334"/>
          </a:xfrm>
        </p:spPr>
        <p:txBody>
          <a:bodyPr>
            <a:noAutofit/>
          </a:bodyPr>
          <a:lstStyle/>
          <a:p>
            <a:pPr lvl="0" algn="ctr">
              <a:spcBef>
                <a:spcPts val="1000"/>
              </a:spcBef>
            </a:pPr>
            <a:r>
              <a:rPr lang="fr-FR" sz="8000" dirty="0">
                <a:solidFill>
                  <a:srgbClr val="000000"/>
                </a:solidFill>
                <a:ea typeface="+mn-ea"/>
                <a:cs typeface="+mn-cs"/>
              </a:rPr>
              <a:t>Efficacy assessment of </a:t>
            </a:r>
            <a:r>
              <a:rPr lang="fr-FR" sz="8000" dirty="0" smtClean="0">
                <a:solidFill>
                  <a:srgbClr val="000000"/>
                </a:solidFill>
                <a:ea typeface="+mn-ea"/>
                <a:cs typeface="+mn-cs"/>
              </a:rPr>
              <a:t>biocidal </a:t>
            </a:r>
            <a:r>
              <a:rPr lang="fr-FR" sz="8000" dirty="0">
                <a:solidFill>
                  <a:srgbClr val="000000"/>
                </a:solidFill>
                <a:ea typeface="+mn-ea"/>
                <a:cs typeface="+mn-cs"/>
              </a:rPr>
              <a:t>products against u</a:t>
            </a:r>
            <a:r>
              <a:rPr lang="fr-FR" sz="8000" dirty="0" smtClean="0">
                <a:solidFill>
                  <a:srgbClr val="000000"/>
                </a:solidFill>
                <a:ea typeface="+mn-ea"/>
                <a:cs typeface="+mn-cs"/>
              </a:rPr>
              <a:t>rban pests </a:t>
            </a:r>
            <a:r>
              <a:rPr lang="fr-FR" sz="8000" dirty="0">
                <a:solidFill>
                  <a:srgbClr val="000000"/>
                </a:solidFill>
                <a:ea typeface="+mn-ea"/>
                <a:cs typeface="+mn-cs"/>
              </a:rPr>
              <a:t>in the frame of Regulation (UE) N</a:t>
            </a:r>
            <a:r>
              <a:rPr lang="fr-FR" sz="8000" dirty="0" smtClean="0">
                <a:solidFill>
                  <a:srgbClr val="000000"/>
                </a:solidFill>
                <a:ea typeface="+mn-ea"/>
                <a:cs typeface="+mn-cs"/>
              </a:rPr>
              <a:t>°528/2012</a:t>
            </a:r>
            <a:endParaRPr lang="fr-FR" sz="8000" dirty="0">
              <a:solidFill>
                <a:srgbClr val="000000"/>
              </a:solidFill>
              <a:ea typeface="+mn-ea"/>
              <a:cs typeface="+mn-cs"/>
            </a:endParaRPr>
          </a:p>
        </p:txBody>
      </p:sp>
      <p:sp>
        <p:nvSpPr>
          <p:cNvPr id="7" name="Espace réservé du contenu 6"/>
          <p:cNvSpPr>
            <a:spLocks noGrp="1"/>
          </p:cNvSpPr>
          <p:nvPr>
            <p:ph sz="quarter" idx="10"/>
          </p:nvPr>
        </p:nvSpPr>
        <p:spPr>
          <a:xfrm>
            <a:off x="9467850" y="5045525"/>
            <a:ext cx="19173366" cy="2577380"/>
          </a:xfrm>
        </p:spPr>
        <p:txBody>
          <a:bodyPr>
            <a:noAutofit/>
          </a:bodyPr>
          <a:lstStyle/>
          <a:p>
            <a:pPr marL="0" indent="0" algn="just">
              <a:buNone/>
            </a:pPr>
            <a:r>
              <a:rPr lang="fr-FR" sz="3000" dirty="0" smtClean="0">
                <a:latin typeface="Marianne" panose="02000000000000000000" pitchFamily="50" charset="0"/>
                <a:ea typeface="Times New Roman" panose="02020603050405020304" pitchFamily="18" charset="0"/>
              </a:rPr>
              <a:t>Authors: Nabila HADDACHE, </a:t>
            </a:r>
            <a:r>
              <a:rPr lang="fr-FR" sz="3000" dirty="0">
                <a:latin typeface="Marianne" panose="02000000000000000000" pitchFamily="50" charset="0"/>
                <a:ea typeface="Times New Roman" panose="02020603050405020304" pitchFamily="18" charset="0"/>
              </a:rPr>
              <a:t>Mathias </a:t>
            </a:r>
            <a:r>
              <a:rPr lang="fr-FR" sz="3000" dirty="0" smtClean="0">
                <a:latin typeface="Marianne" panose="02000000000000000000" pitchFamily="50" charset="0"/>
                <a:ea typeface="Times New Roman" panose="02020603050405020304" pitchFamily="18" charset="0"/>
              </a:rPr>
              <a:t>BRIZARD, Isabelle ATTIG, </a:t>
            </a:r>
            <a:r>
              <a:rPr lang="fr-FR" sz="3000" dirty="0">
                <a:latin typeface="Marianne" panose="02000000000000000000" pitchFamily="50" charset="0"/>
                <a:ea typeface="Times New Roman" panose="02020603050405020304" pitchFamily="18" charset="0"/>
              </a:rPr>
              <a:t>Catherine </a:t>
            </a:r>
            <a:r>
              <a:rPr lang="fr-FR" sz="3000" dirty="0" smtClean="0">
                <a:latin typeface="Marianne" panose="02000000000000000000" pitchFamily="50" charset="0"/>
                <a:ea typeface="Times New Roman" panose="02020603050405020304" pitchFamily="18" charset="0"/>
              </a:rPr>
              <a:t>BILLAULT, </a:t>
            </a:r>
            <a:r>
              <a:rPr lang="fr-FR" sz="3000" dirty="0">
                <a:latin typeface="Marianne" panose="02000000000000000000" pitchFamily="50" charset="0"/>
                <a:ea typeface="Times New Roman" panose="02020603050405020304" pitchFamily="18" charset="0"/>
              </a:rPr>
              <a:t>Yann </a:t>
            </a:r>
            <a:r>
              <a:rPr lang="fr-FR" sz="3000" dirty="0" smtClean="0">
                <a:latin typeface="Marianne" panose="02000000000000000000" pitchFamily="50" charset="0"/>
                <a:ea typeface="Times New Roman" panose="02020603050405020304" pitchFamily="18" charset="0"/>
              </a:rPr>
              <a:t>MAXIMILIEN, </a:t>
            </a:r>
            <a:r>
              <a:rPr lang="fr-FR" sz="3000" dirty="0">
                <a:latin typeface="Marianne" panose="02000000000000000000" pitchFamily="50" charset="0"/>
                <a:ea typeface="Times New Roman" panose="02020603050405020304" pitchFamily="18" charset="0"/>
              </a:rPr>
              <a:t>Alice </a:t>
            </a:r>
            <a:r>
              <a:rPr lang="fr-FR" sz="3000" dirty="0" smtClean="0">
                <a:latin typeface="Marianne" panose="02000000000000000000" pitchFamily="50" charset="0"/>
                <a:ea typeface="Times New Roman" panose="02020603050405020304" pitchFamily="18" charset="0"/>
              </a:rPr>
              <a:t>MUFFAT-JOLY</a:t>
            </a:r>
          </a:p>
          <a:p>
            <a:pPr marL="0" indent="0">
              <a:buNone/>
            </a:pPr>
            <a:r>
              <a:rPr lang="fr-FR" altLang="fr-FR" sz="3000" dirty="0" err="1" smtClean="0">
                <a:latin typeface="Marianne" panose="02000000000000000000" pitchFamily="50" charset="0"/>
                <a:cs typeface="Arial" panose="020B0604020202020204" pitchFamily="34" charset="0"/>
              </a:rPr>
              <a:t>Regulated</a:t>
            </a:r>
            <a:r>
              <a:rPr lang="fr-FR" altLang="fr-FR" sz="3000" dirty="0" smtClean="0">
                <a:latin typeface="Marianne" panose="02000000000000000000" pitchFamily="50" charset="0"/>
                <a:cs typeface="Arial" panose="020B0604020202020204" pitchFamily="34" charset="0"/>
              </a:rPr>
              <a:t> </a:t>
            </a:r>
            <a:r>
              <a:rPr lang="fr-FR" altLang="fr-FR" sz="3000" dirty="0">
                <a:latin typeface="Marianne" panose="02000000000000000000" pitchFamily="50" charset="0"/>
                <a:cs typeface="Arial" panose="020B0604020202020204" pitchFamily="34" charset="0"/>
              </a:rPr>
              <a:t>P</a:t>
            </a:r>
            <a:r>
              <a:rPr lang="fr-FR" altLang="fr-FR" sz="3000" dirty="0" smtClean="0">
                <a:latin typeface="Marianne" panose="02000000000000000000" pitchFamily="50" charset="0"/>
                <a:cs typeface="Arial" panose="020B0604020202020204" pitchFamily="34" charset="0"/>
              </a:rPr>
              <a:t>roducts </a:t>
            </a:r>
            <a:r>
              <a:rPr lang="fr-FR" altLang="fr-FR" sz="3000" dirty="0" err="1">
                <a:latin typeface="Marianne" panose="02000000000000000000" pitchFamily="50" charset="0"/>
                <a:cs typeface="Arial" panose="020B0604020202020204" pitchFamily="34" charset="0"/>
              </a:rPr>
              <a:t>Assessment</a:t>
            </a:r>
            <a:r>
              <a:rPr lang="fr-FR" altLang="fr-FR" sz="3000" dirty="0" smtClean="0">
                <a:solidFill>
                  <a:srgbClr val="FF0000"/>
                </a:solidFill>
                <a:latin typeface="Marianne" panose="02000000000000000000" pitchFamily="50" charset="0"/>
                <a:cs typeface="Arial" panose="020B0604020202020204" pitchFamily="34" charset="0"/>
              </a:rPr>
              <a:t> </a:t>
            </a:r>
            <a:r>
              <a:rPr lang="fr-FR" altLang="fr-FR" sz="3000" dirty="0" err="1" smtClean="0">
                <a:latin typeface="Marianne" panose="02000000000000000000" pitchFamily="50" charset="0"/>
                <a:cs typeface="Arial" panose="020B0604020202020204" pitchFamily="34" charset="0"/>
              </a:rPr>
              <a:t>Department</a:t>
            </a:r>
            <a:r>
              <a:rPr lang="fr-FR" altLang="fr-FR" sz="3000" dirty="0" smtClean="0">
                <a:latin typeface="Marianne" panose="02000000000000000000" pitchFamily="50" charset="0"/>
                <a:cs typeface="Arial" panose="020B0604020202020204" pitchFamily="34" charset="0"/>
              </a:rPr>
              <a:t> - U2EB </a:t>
            </a:r>
            <a:r>
              <a:rPr lang="fr-FR" altLang="fr-FR" sz="3000" dirty="0">
                <a:latin typeface="Marianne" panose="02000000000000000000" pitchFamily="50" charset="0"/>
                <a:cs typeface="Arial" panose="020B0604020202020204" pitchFamily="34" charset="0"/>
              </a:rPr>
              <a:t>- ANSES, Maisons-Alfort (France</a:t>
            </a:r>
            <a:r>
              <a:rPr lang="fr-FR" altLang="fr-FR" sz="3000" dirty="0" smtClean="0">
                <a:latin typeface="Marianne" panose="02000000000000000000" pitchFamily="50" charset="0"/>
                <a:cs typeface="Arial" panose="020B0604020202020204" pitchFamily="34" charset="0"/>
              </a:rPr>
              <a:t>)</a:t>
            </a:r>
            <a:endParaRPr lang="fr-FR" altLang="fr-FR" sz="3000" dirty="0">
              <a:latin typeface="Marianne" panose="02000000000000000000" pitchFamily="50" charset="0"/>
              <a:cs typeface="Arial" panose="020B0604020202020204" pitchFamily="34" charset="0"/>
            </a:endParaRPr>
          </a:p>
          <a:p>
            <a:pPr marL="0" indent="0">
              <a:buNone/>
            </a:pPr>
            <a:endParaRPr lang="fr-FR" altLang="fr-FR" sz="3000" b="1" dirty="0" smtClean="0">
              <a:latin typeface="Marianne" panose="02000000000000000000" pitchFamily="50" charset="0"/>
              <a:cs typeface="Arial" panose="020B0604020202020204" pitchFamily="34" charset="0"/>
            </a:endParaRPr>
          </a:p>
          <a:p>
            <a:pPr marL="0" indent="0">
              <a:buNone/>
            </a:pPr>
            <a:r>
              <a:rPr lang="fr-FR" altLang="fr-FR" sz="3000" b="1" dirty="0" smtClean="0">
                <a:latin typeface="Marianne" panose="02000000000000000000" pitchFamily="50" charset="0"/>
                <a:cs typeface="Arial" panose="020B0604020202020204" pitchFamily="34" charset="0"/>
              </a:rPr>
              <a:t>Keywords</a:t>
            </a:r>
            <a:r>
              <a:rPr lang="fr-FR" altLang="fr-FR" sz="3000" dirty="0">
                <a:latin typeface="Marianne" panose="02000000000000000000" pitchFamily="50" charset="0"/>
                <a:cs typeface="Arial" panose="020B0604020202020204" pitchFamily="34" charset="0"/>
              </a:rPr>
              <a:t>: </a:t>
            </a:r>
            <a:r>
              <a:rPr lang="fr-FR" altLang="fr-FR" sz="3000" dirty="0" smtClean="0">
                <a:latin typeface="Marianne" panose="02000000000000000000" pitchFamily="50" charset="0"/>
                <a:cs typeface="Arial" panose="020B0604020202020204" pitchFamily="34" charset="0"/>
              </a:rPr>
              <a:t>Biocide Regulation 528/2012,  </a:t>
            </a:r>
            <a:r>
              <a:rPr lang="fr-FR" altLang="fr-FR" sz="3000" dirty="0">
                <a:latin typeface="Marianne" panose="02000000000000000000" pitchFamily="50" charset="0"/>
                <a:cs typeface="Arial" panose="020B0604020202020204" pitchFamily="34" charset="0"/>
              </a:rPr>
              <a:t>Urban pests, </a:t>
            </a:r>
            <a:r>
              <a:rPr lang="fr-FR" altLang="fr-FR" sz="3000" dirty="0" smtClean="0">
                <a:latin typeface="Marianne" panose="02000000000000000000" pitchFamily="50" charset="0"/>
                <a:cs typeface="Arial" panose="020B0604020202020204" pitchFamily="34" charset="0"/>
              </a:rPr>
              <a:t>Efficacy and resistance assessment</a:t>
            </a:r>
            <a:endParaRPr lang="fr-FR" sz="3000" dirty="0" smtClean="0">
              <a:latin typeface="Marianne" panose="02000000000000000000" pitchFamily="50" charset="0"/>
              <a:ea typeface="Times New Roman" panose="02020603050405020304" pitchFamily="18" charset="0"/>
            </a:endParaRPr>
          </a:p>
          <a:p>
            <a:pPr marL="0" indent="0">
              <a:buNone/>
            </a:pPr>
            <a:endParaRPr lang="fr-FR" sz="3000" dirty="0">
              <a:latin typeface="Marianne" panose="02000000000000000000" pitchFamily="50" charset="0"/>
            </a:endParaRPr>
          </a:p>
        </p:txBody>
      </p:sp>
      <p:sp>
        <p:nvSpPr>
          <p:cNvPr id="13" name="Rectangle à coins arrondis 12"/>
          <p:cNvSpPr/>
          <p:nvPr/>
        </p:nvSpPr>
        <p:spPr>
          <a:xfrm>
            <a:off x="1665945" y="18009519"/>
            <a:ext cx="13320000" cy="707502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200" dirty="0" smtClean="0">
              <a:solidFill>
                <a:srgbClr val="000000"/>
              </a:solidFill>
              <a:latin typeface="Marianne" panose="02000000000000000000" pitchFamily="50" charset="0"/>
            </a:endParaRPr>
          </a:p>
          <a:p>
            <a:endParaRPr lang="en-US" sz="3200" dirty="0" smtClean="0">
              <a:solidFill>
                <a:srgbClr val="000000"/>
              </a:solidFill>
              <a:latin typeface="Marianne" panose="02000000000000000000" pitchFamily="50" charset="0"/>
            </a:endParaRPr>
          </a:p>
          <a:p>
            <a:pPr marL="342900" lvl="0" indent="-342900" algn="just">
              <a:buFont typeface="Wingdings" panose="05000000000000000000" pitchFamily="2" charset="2"/>
              <a:buChar char=""/>
              <a:tabLst>
                <a:tab pos="457200" algn="l"/>
              </a:tabLst>
            </a:pPr>
            <a:r>
              <a:rPr lang="en-US" sz="3200" b="1" dirty="0">
                <a:solidFill>
                  <a:srgbClr val="000000"/>
                </a:solidFill>
                <a:latin typeface="Marianne" panose="02000000000000000000" pitchFamily="50" charset="0"/>
              </a:rPr>
              <a:t>Product is shown to be sufficiently effective according to Art. 19 (1) b of the BPR </a:t>
            </a:r>
            <a:endParaRPr lang="fr-FR" sz="3200" b="1" dirty="0">
              <a:solidFill>
                <a:srgbClr val="000000"/>
              </a:solidFill>
              <a:latin typeface="Marianne" panose="02000000000000000000" pitchFamily="50" charset="0"/>
            </a:endParaRPr>
          </a:p>
          <a:p>
            <a:pPr algn="just"/>
            <a:endParaRPr lang="en-US" sz="3200" dirty="0" smtClean="0">
              <a:solidFill>
                <a:srgbClr val="000000"/>
              </a:solidFill>
              <a:latin typeface="Marianne" panose="02000000000000000000" pitchFamily="50" charset="0"/>
            </a:endParaRPr>
          </a:p>
          <a:p>
            <a:pPr algn="just"/>
            <a:r>
              <a:rPr lang="en-US" sz="3200" dirty="0" smtClean="0">
                <a:solidFill>
                  <a:srgbClr val="000000"/>
                </a:solidFill>
                <a:latin typeface="Marianne" panose="02000000000000000000" pitchFamily="50" charset="0"/>
              </a:rPr>
              <a:t>Efficacy </a:t>
            </a:r>
            <a:r>
              <a:rPr lang="en-US" sz="3200" dirty="0">
                <a:solidFill>
                  <a:srgbClr val="000000"/>
                </a:solidFill>
                <a:latin typeface="Marianne" panose="02000000000000000000" pitchFamily="50" charset="0"/>
              </a:rPr>
              <a:t>is defined as the ability of a product to fulfil the claims made for it when used according to the directions for use on the proposed product label (as given in the SPC).</a:t>
            </a:r>
          </a:p>
          <a:p>
            <a:pPr algn="just">
              <a:spcAft>
                <a:spcPts val="0"/>
              </a:spcAft>
            </a:pPr>
            <a:endParaRPr lang="en-US" sz="3200" dirty="0" smtClean="0">
              <a:solidFill>
                <a:srgbClr val="000000"/>
              </a:solidFill>
              <a:latin typeface="Marianne" panose="02000000000000000000" pitchFamily="50" charset="0"/>
            </a:endParaRPr>
          </a:p>
          <a:p>
            <a:pPr algn="just">
              <a:spcAft>
                <a:spcPts val="0"/>
              </a:spcAft>
            </a:pPr>
            <a:r>
              <a:rPr lang="en-US" sz="3200" dirty="0" smtClean="0">
                <a:solidFill>
                  <a:srgbClr val="000000"/>
                </a:solidFill>
                <a:latin typeface="Marianne" panose="02000000000000000000" pitchFamily="50" charset="0"/>
              </a:rPr>
              <a:t>Guidance </a:t>
            </a:r>
            <a:r>
              <a:rPr lang="en-US" sz="3200" dirty="0">
                <a:solidFill>
                  <a:srgbClr val="000000"/>
                </a:solidFill>
                <a:latin typeface="Marianne" panose="02000000000000000000" pitchFamily="50" charset="0"/>
              </a:rPr>
              <a:t>on the BPR: Volume II Efficacy - Assessment and Evaluation (Parts B+C) describes the BPR obligations and how to fulfil them. It provides technical scientific advice on how to asses and evaluate the efficacy to establish the benefit arising from the use of biocidal products and that it is sufficiently effective.</a:t>
            </a:r>
            <a:endParaRPr lang="fr-FR" sz="3200" dirty="0">
              <a:solidFill>
                <a:srgbClr val="000000"/>
              </a:solidFill>
              <a:latin typeface="Marianne" panose="02000000000000000000" pitchFamily="50" charset="0"/>
            </a:endParaRPr>
          </a:p>
          <a:p>
            <a:pPr indent="-571500">
              <a:buFont typeface="Wingdings" panose="05000000000000000000" pitchFamily="2" charset="2"/>
              <a:buChar char="§"/>
            </a:pPr>
            <a:endParaRPr lang="en-US" sz="3200" dirty="0">
              <a:solidFill>
                <a:srgbClr val="000000"/>
              </a:solidFill>
              <a:latin typeface="Marianne" panose="02000000000000000000" pitchFamily="50" charset="0"/>
            </a:endParaRPr>
          </a:p>
          <a:p>
            <a:pPr lvl="0"/>
            <a:endParaRPr lang="fr-FR" sz="3200" dirty="0">
              <a:solidFill>
                <a:srgbClr val="000000"/>
              </a:solidFill>
              <a:latin typeface="Marianne" panose="02000000000000000000" pitchFamily="50" charset="0"/>
            </a:endParaRPr>
          </a:p>
        </p:txBody>
      </p:sp>
      <p:sp>
        <p:nvSpPr>
          <p:cNvPr id="14" name="Rectangle à coins arrondis 13"/>
          <p:cNvSpPr/>
          <p:nvPr/>
        </p:nvSpPr>
        <p:spPr>
          <a:xfrm>
            <a:off x="15189200" y="18009519"/>
            <a:ext cx="13544348" cy="7075022"/>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3200" dirty="0" smtClean="0">
              <a:solidFill>
                <a:srgbClr val="000000"/>
              </a:solidFill>
              <a:latin typeface="Marianne" panose="02000000000000000000" pitchFamily="50" charset="0"/>
            </a:endParaRPr>
          </a:p>
          <a:p>
            <a:pPr marL="342900" lvl="0" indent="-342900" algn="just">
              <a:buFont typeface="Wingdings" panose="05000000000000000000" pitchFamily="2" charset="2"/>
              <a:buChar char=""/>
              <a:tabLst>
                <a:tab pos="457200" algn="l"/>
              </a:tabLst>
            </a:pPr>
            <a:r>
              <a:rPr lang="en-US" sz="3200" b="1" dirty="0">
                <a:solidFill>
                  <a:srgbClr val="000000"/>
                </a:solidFill>
                <a:latin typeface="Marianne" panose="02000000000000000000" pitchFamily="50" charset="0"/>
              </a:rPr>
              <a:t>No unacceptable effects on the target organisms, in particular resistance or cross- resistance or unnecessary suffering and pain for vertebrates according to Art. 19 (1) b of the BPR.</a:t>
            </a:r>
            <a:endParaRPr lang="fr-FR" sz="3200" b="1" dirty="0">
              <a:solidFill>
                <a:srgbClr val="000000"/>
              </a:solidFill>
              <a:latin typeface="Marianne" panose="02000000000000000000" pitchFamily="50" charset="0"/>
            </a:endParaRPr>
          </a:p>
          <a:p>
            <a:pPr lvl="0"/>
            <a:endParaRPr lang="en-US" sz="3200" dirty="0">
              <a:solidFill>
                <a:srgbClr val="000000"/>
              </a:solidFill>
              <a:latin typeface="Marianne" panose="02000000000000000000" pitchFamily="50" charset="0"/>
            </a:endParaRPr>
          </a:p>
          <a:p>
            <a:pPr lvl="0" algn="just"/>
            <a:r>
              <a:rPr lang="en-US" sz="3200" dirty="0">
                <a:solidFill>
                  <a:srgbClr val="000000"/>
                </a:solidFill>
                <a:latin typeface="Marianne" panose="02000000000000000000" pitchFamily="50" charset="0"/>
              </a:rPr>
              <a:t>The topic of resistance is discussed in the general part of the </a:t>
            </a:r>
            <a:r>
              <a:rPr lang="en-US" sz="3200" dirty="0" err="1" smtClean="0">
                <a:solidFill>
                  <a:srgbClr val="000000"/>
                </a:solidFill>
                <a:latin typeface="Marianne" panose="02000000000000000000" pitchFamily="50" charset="0"/>
              </a:rPr>
              <a:t>TNsG</a:t>
            </a:r>
            <a:r>
              <a:rPr lang="en-US" sz="3200" dirty="0">
                <a:solidFill>
                  <a:srgbClr val="000000"/>
                </a:solidFill>
                <a:latin typeface="Marianne" panose="02000000000000000000" pitchFamily="50" charset="0"/>
              </a:rPr>
              <a:t>*</a:t>
            </a:r>
            <a:r>
              <a:rPr lang="en-US" sz="3200" dirty="0" smtClean="0">
                <a:solidFill>
                  <a:srgbClr val="000000"/>
                </a:solidFill>
                <a:latin typeface="Marianne" panose="02000000000000000000" pitchFamily="50" charset="0"/>
              </a:rPr>
              <a:t> </a:t>
            </a:r>
            <a:r>
              <a:rPr lang="en-US" sz="3200" dirty="0">
                <a:solidFill>
                  <a:srgbClr val="000000"/>
                </a:solidFill>
                <a:latin typeface="Marianne" panose="02000000000000000000" pitchFamily="50" charset="0"/>
              </a:rPr>
              <a:t>on Product Evaluation (Section 6). Information on resistance should be given for active substances and biocidal </a:t>
            </a:r>
            <a:r>
              <a:rPr lang="en-US" sz="3200" dirty="0" smtClean="0">
                <a:solidFill>
                  <a:srgbClr val="000000"/>
                </a:solidFill>
                <a:latin typeface="Marianne" panose="02000000000000000000" pitchFamily="50" charset="0"/>
              </a:rPr>
              <a:t>products.</a:t>
            </a:r>
          </a:p>
          <a:p>
            <a:pPr lvl="0" algn="just"/>
            <a:r>
              <a:rPr lang="en-US" sz="3200" dirty="0" smtClean="0">
                <a:solidFill>
                  <a:srgbClr val="000000"/>
                </a:solidFill>
                <a:latin typeface="Marianne" panose="02000000000000000000" pitchFamily="50" charset="0"/>
              </a:rPr>
              <a:t>In section “</a:t>
            </a:r>
            <a:r>
              <a:rPr lang="en-GB" sz="3200" dirty="0" smtClean="0">
                <a:solidFill>
                  <a:srgbClr val="000000"/>
                </a:solidFill>
                <a:latin typeface="Marianne" panose="02000000000000000000" pitchFamily="50" charset="0"/>
              </a:rPr>
              <a:t>Occurrence </a:t>
            </a:r>
            <a:r>
              <a:rPr lang="en-GB" sz="3200" dirty="0">
                <a:solidFill>
                  <a:srgbClr val="000000"/>
                </a:solidFill>
                <a:latin typeface="Marianne" panose="02000000000000000000" pitchFamily="50" charset="0"/>
              </a:rPr>
              <a:t>of resistance and resistance management</a:t>
            </a:r>
            <a:r>
              <a:rPr lang="en-GB" sz="3200" dirty="0" smtClean="0">
                <a:solidFill>
                  <a:srgbClr val="000000"/>
                </a:solidFill>
                <a:latin typeface="Marianne" panose="02000000000000000000" pitchFamily="50" charset="0"/>
              </a:rPr>
              <a:t>“ </a:t>
            </a:r>
            <a:r>
              <a:rPr lang="en-GB" sz="3200" dirty="0">
                <a:solidFill>
                  <a:srgbClr val="000000"/>
                </a:solidFill>
                <a:latin typeface="Marianne" panose="02000000000000000000" pitchFamily="50" charset="0"/>
              </a:rPr>
              <a:t>of the assessment reports</a:t>
            </a:r>
            <a:r>
              <a:rPr lang="en-GB" sz="3200" dirty="0" smtClean="0">
                <a:solidFill>
                  <a:srgbClr val="000000"/>
                </a:solidFill>
                <a:latin typeface="Marianne" panose="02000000000000000000" pitchFamily="50" charset="0"/>
              </a:rPr>
              <a:t>. These sections are generally </a:t>
            </a:r>
            <a:r>
              <a:rPr lang="en-GB" sz="3200" dirty="0">
                <a:solidFill>
                  <a:srgbClr val="000000"/>
                </a:solidFill>
                <a:latin typeface="Marianne" panose="02000000000000000000" pitchFamily="50" charset="0"/>
              </a:rPr>
              <a:t>filled in with literature </a:t>
            </a:r>
            <a:r>
              <a:rPr lang="en-GB" sz="3200" dirty="0" smtClean="0">
                <a:solidFill>
                  <a:srgbClr val="000000"/>
                </a:solidFill>
                <a:latin typeface="Marianne" panose="02000000000000000000" pitchFamily="50" charset="0"/>
              </a:rPr>
              <a:t>review.</a:t>
            </a:r>
            <a:endParaRPr lang="en-GB" sz="3200" dirty="0">
              <a:solidFill>
                <a:srgbClr val="000000"/>
              </a:solidFill>
              <a:latin typeface="Marianne" panose="02000000000000000000" pitchFamily="50" charset="0"/>
            </a:endParaRPr>
          </a:p>
          <a:p>
            <a:pPr lvl="0"/>
            <a:endParaRPr lang="en-US" sz="3200" dirty="0" smtClean="0">
              <a:solidFill>
                <a:srgbClr val="000000"/>
              </a:solidFill>
              <a:latin typeface="Marianne" panose="02000000000000000000" pitchFamily="50" charset="0"/>
            </a:endParaRPr>
          </a:p>
          <a:p>
            <a:pPr lvl="0"/>
            <a:r>
              <a:rPr lang="en-US" sz="3200" dirty="0" smtClean="0">
                <a:solidFill>
                  <a:srgbClr val="000000"/>
                </a:solidFill>
                <a:latin typeface="Marianne" panose="02000000000000000000" pitchFamily="50" charset="0"/>
              </a:rPr>
              <a:t>	</a:t>
            </a:r>
            <a:r>
              <a:rPr lang="en-US" sz="3200" dirty="0" err="1" smtClean="0">
                <a:solidFill>
                  <a:srgbClr val="000000"/>
                </a:solidFill>
                <a:latin typeface="Marianne" panose="02000000000000000000" pitchFamily="50" charset="0"/>
              </a:rPr>
              <a:t>TNsG</a:t>
            </a:r>
            <a:r>
              <a:rPr lang="en-US" sz="3200" dirty="0" smtClean="0">
                <a:solidFill>
                  <a:srgbClr val="000000"/>
                </a:solidFill>
                <a:latin typeface="Marianne" panose="02000000000000000000" pitchFamily="50" charset="0"/>
              </a:rPr>
              <a:t>*: Technical Notes for Guidance</a:t>
            </a:r>
          </a:p>
        </p:txBody>
      </p:sp>
      <p:sp>
        <p:nvSpPr>
          <p:cNvPr id="16" name="ZoneTexte 15"/>
          <p:cNvSpPr txBox="1"/>
          <p:nvPr/>
        </p:nvSpPr>
        <p:spPr>
          <a:xfrm>
            <a:off x="4324733" y="17068033"/>
            <a:ext cx="21754422" cy="769441"/>
          </a:xfrm>
          <a:prstGeom prst="rect">
            <a:avLst/>
          </a:prstGeom>
          <a:noFill/>
        </p:spPr>
        <p:txBody>
          <a:bodyPr wrap="square" rtlCol="0">
            <a:spAutoFit/>
          </a:bodyPr>
          <a:lstStyle>
            <a:defPPr>
              <a:defRPr lang="en-US"/>
            </a:defPPr>
            <a:lvl1pPr algn="ctr">
              <a:defRPr sz="4400" b="1">
                <a:latin typeface="Marianne" panose="02000000000000000000" pitchFamily="50" charset="0"/>
              </a:defRPr>
            </a:lvl1pPr>
          </a:lstStyle>
          <a:p>
            <a:r>
              <a:rPr lang="en-US" dirty="0" smtClean="0"/>
              <a:t>Conditions </a:t>
            </a:r>
            <a:r>
              <a:rPr lang="en-US" dirty="0"/>
              <a:t>for granting an </a:t>
            </a:r>
            <a:r>
              <a:rPr lang="en-US" dirty="0" smtClean="0"/>
              <a:t>authorisation related to efficacy assessment </a:t>
            </a:r>
            <a:endParaRPr lang="fr-FR" dirty="0"/>
          </a:p>
        </p:txBody>
      </p:sp>
      <p:sp>
        <p:nvSpPr>
          <p:cNvPr id="18" name="Rectangle à coins arrondis 17"/>
          <p:cNvSpPr/>
          <p:nvPr/>
        </p:nvSpPr>
        <p:spPr>
          <a:xfrm>
            <a:off x="828507" y="26831215"/>
            <a:ext cx="14274799" cy="15154985"/>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0000"/>
                </a:solidFill>
                <a:latin typeface="Marianne" panose="02000000000000000000" pitchFamily="50" charset="0"/>
              </a:rPr>
              <a:t>The evaluating body shall, on the basis of the evaluation carried out in accordance with the principles set down in the Annex</a:t>
            </a:r>
            <a:r>
              <a:rPr lang="fr-FR" sz="3200" dirty="0">
                <a:solidFill>
                  <a:srgbClr val="000000"/>
                </a:solidFill>
                <a:latin typeface="Marianne" panose="02000000000000000000" pitchFamily="50" charset="0"/>
              </a:rPr>
              <a:t> VI of the BPR</a:t>
            </a:r>
            <a:r>
              <a:rPr lang="en-US" sz="3200" dirty="0">
                <a:solidFill>
                  <a:srgbClr val="000000"/>
                </a:solidFill>
                <a:latin typeface="Marianne" panose="02000000000000000000" pitchFamily="50" charset="0"/>
              </a:rPr>
              <a:t>, come to a conclusion as to:</a:t>
            </a:r>
          </a:p>
          <a:p>
            <a:pPr algn="just"/>
            <a:endParaRPr lang="en-US" sz="3200" dirty="0">
              <a:solidFill>
                <a:srgbClr val="000000"/>
              </a:solidFill>
              <a:latin typeface="Marianne" panose="02000000000000000000" pitchFamily="50" charset="0"/>
            </a:endParaRPr>
          </a:p>
          <a:p>
            <a:pPr marL="571500" indent="-571500" algn="just">
              <a:buFont typeface="Wingdings" panose="05000000000000000000" pitchFamily="2" charset="2"/>
              <a:buChar char="v"/>
            </a:pPr>
            <a:r>
              <a:rPr lang="en-US" sz="3200" dirty="0">
                <a:solidFill>
                  <a:srgbClr val="000000"/>
                </a:solidFill>
                <a:latin typeface="Marianne" panose="02000000000000000000" pitchFamily="50" charset="0"/>
              </a:rPr>
              <a:t>Whether or not it is established that the biocidal product complies with the criteria laid down under point (b) of Article </a:t>
            </a:r>
            <a:r>
              <a:rPr lang="en-US" sz="3200" dirty="0" smtClean="0">
                <a:solidFill>
                  <a:srgbClr val="000000"/>
                </a:solidFill>
                <a:latin typeface="Marianne" panose="02000000000000000000" pitchFamily="50" charset="0"/>
              </a:rPr>
              <a:t>19(1</a:t>
            </a:r>
            <a:r>
              <a:rPr lang="en-US" sz="3200" dirty="0">
                <a:solidFill>
                  <a:srgbClr val="000000"/>
                </a:solidFill>
                <a:latin typeface="Marianne" panose="02000000000000000000" pitchFamily="50" charset="0"/>
              </a:rPr>
              <a:t>). </a:t>
            </a:r>
          </a:p>
          <a:p>
            <a:pPr algn="just"/>
            <a:endParaRPr lang="en-US" sz="3200" dirty="0">
              <a:solidFill>
                <a:srgbClr val="000000"/>
              </a:solidFill>
              <a:latin typeface="Marianne" panose="02000000000000000000" pitchFamily="50" charset="0"/>
            </a:endParaRPr>
          </a:p>
          <a:p>
            <a:pPr marL="571500" indent="-571500" algn="just">
              <a:buFont typeface="Wingdings" panose="05000000000000000000" pitchFamily="2" charset="2"/>
              <a:buChar char="v"/>
            </a:pPr>
            <a:r>
              <a:rPr lang="en-US" sz="3200" dirty="0">
                <a:solidFill>
                  <a:srgbClr val="000000"/>
                </a:solidFill>
                <a:latin typeface="Marianne" panose="02000000000000000000" pitchFamily="50" charset="0"/>
              </a:rPr>
              <a:t>Where the development of resistance or cross-resistance to the active substance in the biocidal product is likely, the evaluating body shall consider actions to </a:t>
            </a:r>
            <a:r>
              <a:rPr lang="en-US" sz="3200" dirty="0" err="1">
                <a:solidFill>
                  <a:srgbClr val="000000"/>
                </a:solidFill>
                <a:latin typeface="Marianne" panose="02000000000000000000" pitchFamily="50" charset="0"/>
              </a:rPr>
              <a:t>minimise</a:t>
            </a:r>
            <a:r>
              <a:rPr lang="en-US" sz="3200" dirty="0">
                <a:solidFill>
                  <a:srgbClr val="000000"/>
                </a:solidFill>
                <a:latin typeface="Marianne" panose="02000000000000000000" pitchFamily="50" charset="0"/>
              </a:rPr>
              <a:t> the consequences of this resistance. This may involve modification of the conditions under which an </a:t>
            </a:r>
            <a:r>
              <a:rPr lang="en-US" sz="3200" dirty="0" err="1">
                <a:solidFill>
                  <a:srgbClr val="000000"/>
                </a:solidFill>
                <a:latin typeface="Marianne" panose="02000000000000000000" pitchFamily="50" charset="0"/>
              </a:rPr>
              <a:t>authorisation</a:t>
            </a:r>
            <a:r>
              <a:rPr lang="en-US" sz="3200" dirty="0">
                <a:solidFill>
                  <a:srgbClr val="000000"/>
                </a:solidFill>
                <a:latin typeface="Marianne" panose="02000000000000000000" pitchFamily="50" charset="0"/>
              </a:rPr>
              <a:t> is given. However, where the development of resistance or cross-resistance cannot be reduced sufficiently, the evaluating authority shall conclude that the biocidal product does not satisfy criterion (ii) under point (b) of Article 19(1).</a:t>
            </a:r>
          </a:p>
          <a:p>
            <a:pPr marL="571500" indent="-571500" algn="just">
              <a:buFont typeface="Wingdings" panose="05000000000000000000" pitchFamily="2" charset="2"/>
              <a:buChar char="v"/>
            </a:pPr>
            <a:endParaRPr lang="en-US" sz="3200" dirty="0">
              <a:solidFill>
                <a:srgbClr val="000000"/>
              </a:solidFill>
              <a:latin typeface="Marianne" panose="02000000000000000000" pitchFamily="50" charset="0"/>
            </a:endParaRPr>
          </a:p>
          <a:p>
            <a:pPr marL="571500" indent="-571500" algn="just">
              <a:buFont typeface="Wingdings" panose="05000000000000000000" pitchFamily="2" charset="2"/>
              <a:buChar char="v"/>
            </a:pPr>
            <a:r>
              <a:rPr lang="en-US" sz="3200" dirty="0">
                <a:solidFill>
                  <a:srgbClr val="000000"/>
                </a:solidFill>
                <a:latin typeface="Marianne" panose="02000000000000000000" pitchFamily="50" charset="0"/>
              </a:rPr>
              <a:t>A biocidal product intended to control vertebrates shall not normally be regarded as satisfying criterion (ii) under point (b) of Article 19(1) unless:</a:t>
            </a:r>
          </a:p>
          <a:p>
            <a:pPr marL="571500" indent="-571500" algn="just">
              <a:buFont typeface="Arial" panose="020B0604020202020204" pitchFamily="34" charset="0"/>
              <a:buChar char="•"/>
            </a:pPr>
            <a:r>
              <a:rPr lang="en-US" sz="3200" dirty="0">
                <a:solidFill>
                  <a:srgbClr val="000000"/>
                </a:solidFill>
                <a:latin typeface="Marianne" panose="02000000000000000000" pitchFamily="50" charset="0"/>
              </a:rPr>
              <a:t>death is synchronous with the extinction of consciousness, or </a:t>
            </a:r>
          </a:p>
          <a:p>
            <a:pPr marL="571500" indent="-571500" algn="just">
              <a:buFont typeface="Arial" panose="020B0604020202020204" pitchFamily="34" charset="0"/>
              <a:buChar char="•"/>
            </a:pPr>
            <a:r>
              <a:rPr lang="en-US" sz="3200" dirty="0">
                <a:solidFill>
                  <a:srgbClr val="000000"/>
                </a:solidFill>
                <a:latin typeface="Marianne" panose="02000000000000000000" pitchFamily="50" charset="0"/>
              </a:rPr>
              <a:t>death occurs immediately, or </a:t>
            </a:r>
          </a:p>
          <a:p>
            <a:pPr marL="571500" indent="-571500" algn="just">
              <a:buFont typeface="Arial" panose="020B0604020202020204" pitchFamily="34" charset="0"/>
              <a:buChar char="•"/>
            </a:pPr>
            <a:r>
              <a:rPr lang="en-US" sz="3200" dirty="0">
                <a:solidFill>
                  <a:srgbClr val="000000"/>
                </a:solidFill>
                <a:latin typeface="Marianne" panose="02000000000000000000" pitchFamily="50" charset="0"/>
              </a:rPr>
              <a:t>vital functions are reduced gradually without signs of obvious suffering. </a:t>
            </a:r>
          </a:p>
          <a:p>
            <a:pPr algn="just"/>
            <a:endParaRPr lang="en-US" sz="3200" dirty="0">
              <a:solidFill>
                <a:srgbClr val="000000"/>
              </a:solidFill>
              <a:latin typeface="Marianne" panose="02000000000000000000" pitchFamily="50" charset="0"/>
            </a:endParaRPr>
          </a:p>
          <a:p>
            <a:pPr algn="just"/>
            <a:r>
              <a:rPr lang="en-US" sz="3200" dirty="0">
                <a:solidFill>
                  <a:srgbClr val="000000"/>
                </a:solidFill>
                <a:latin typeface="Marianne" panose="02000000000000000000" pitchFamily="50" charset="0"/>
              </a:rPr>
              <a:t>For repellent products, the intended effect shall be obtained without unnecessary suffering and pain for the target </a:t>
            </a:r>
            <a:r>
              <a:rPr lang="en-US" sz="3200" dirty="0" smtClean="0">
                <a:solidFill>
                  <a:srgbClr val="000000"/>
                </a:solidFill>
                <a:latin typeface="Marianne" panose="02000000000000000000" pitchFamily="50" charset="0"/>
              </a:rPr>
              <a:t>vertebrate.</a:t>
            </a:r>
            <a:endParaRPr lang="fr-FR" sz="3200" dirty="0">
              <a:solidFill>
                <a:srgbClr val="000000"/>
              </a:solidFill>
              <a:latin typeface="Marianne" panose="02000000000000000000" pitchFamily="50" charset="0"/>
            </a:endParaRPr>
          </a:p>
        </p:txBody>
      </p:sp>
      <p:sp>
        <p:nvSpPr>
          <p:cNvPr id="20" name="Rectangle à coins arrondis 19"/>
          <p:cNvSpPr/>
          <p:nvPr/>
        </p:nvSpPr>
        <p:spPr>
          <a:xfrm>
            <a:off x="1665946" y="8137889"/>
            <a:ext cx="27072000" cy="3060000"/>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5575" algn="just" eaLnBrk="0" hangingPunct="0">
              <a:spcBef>
                <a:spcPts val="400"/>
              </a:spcBef>
              <a:spcAft>
                <a:spcPts val="0"/>
              </a:spcAft>
            </a:pPr>
            <a:r>
              <a:rPr lang="en-US" sz="3600" b="1" dirty="0">
                <a:solidFill>
                  <a:srgbClr val="000000"/>
                </a:solidFill>
                <a:latin typeface="Marianne" panose="02000000000000000000" pitchFamily="50" charset="0"/>
              </a:rPr>
              <a:t>Biocidal products are necessary for the control of urban pests that are harmful to human or animal health and for the control of those that cause damage to natural or manufactured materials</a:t>
            </a:r>
            <a:r>
              <a:rPr lang="en-US" sz="3600" b="1" dirty="0" smtClean="0">
                <a:solidFill>
                  <a:srgbClr val="000000"/>
                </a:solidFill>
                <a:latin typeface="Marianne" panose="02000000000000000000" pitchFamily="50" charset="0"/>
              </a:rPr>
              <a:t>. Several product types (PT) exist for controlling urban pests. </a:t>
            </a:r>
            <a:r>
              <a:rPr lang="en-US" sz="3600" b="1" dirty="0">
                <a:solidFill>
                  <a:srgbClr val="000000"/>
                </a:solidFill>
                <a:latin typeface="Marianne" panose="02000000000000000000" pitchFamily="50" charset="0"/>
              </a:rPr>
              <a:t>In Europe, all biocidal products are progressively being framed by a marketing authorisation. Most of the products for which an authorisation already </a:t>
            </a:r>
            <a:r>
              <a:rPr lang="en-US" sz="3600" b="1" dirty="0" smtClean="0">
                <a:solidFill>
                  <a:srgbClr val="000000"/>
                </a:solidFill>
                <a:latin typeface="Marianne" panose="02000000000000000000" pitchFamily="50" charset="0"/>
              </a:rPr>
              <a:t>is granted belong to PT8 </a:t>
            </a:r>
            <a:r>
              <a:rPr lang="en-US" sz="3600" b="1" dirty="0">
                <a:solidFill>
                  <a:srgbClr val="000000"/>
                </a:solidFill>
                <a:latin typeface="Marianne" panose="02000000000000000000" pitchFamily="50" charset="0"/>
              </a:rPr>
              <a:t>(wood preservatives), PT14 (rodenticides), PT18 (insecticides) and PT19 (</a:t>
            </a:r>
            <a:r>
              <a:rPr lang="en-US" sz="3600" b="1" dirty="0" smtClean="0">
                <a:solidFill>
                  <a:srgbClr val="000000"/>
                </a:solidFill>
                <a:latin typeface="Marianne" panose="02000000000000000000" pitchFamily="50" charset="0"/>
              </a:rPr>
              <a:t>repellents and attractants).</a:t>
            </a:r>
            <a:endParaRPr lang="fr-FR"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à coins arrondis 20"/>
          <p:cNvSpPr/>
          <p:nvPr/>
        </p:nvSpPr>
        <p:spPr>
          <a:xfrm>
            <a:off x="1665946" y="14171749"/>
            <a:ext cx="27072002" cy="2805419"/>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155575" algn="just" eaLnBrk="0" hangingPunct="0">
              <a:spcBef>
                <a:spcPts val="400"/>
              </a:spcBef>
              <a:spcAft>
                <a:spcPts val="0"/>
              </a:spcAft>
            </a:pPr>
            <a:r>
              <a:rPr lang="en-US" sz="3200" dirty="0">
                <a:solidFill>
                  <a:srgbClr val="000000"/>
                </a:solidFill>
                <a:latin typeface="Marianne" panose="02000000000000000000" pitchFamily="50" charset="0"/>
              </a:rPr>
              <a:t>The making available on the market and the use of biocidal products is framed by Regulation (UE) N°528/2012 of the European Parliament and of the Council of 22 May </a:t>
            </a:r>
            <a:r>
              <a:rPr lang="en-US" sz="3200" dirty="0" smtClean="0">
                <a:solidFill>
                  <a:srgbClr val="000000"/>
                </a:solidFill>
                <a:latin typeface="Marianne" panose="02000000000000000000" pitchFamily="50" charset="0"/>
              </a:rPr>
              <a:t>2012 (BPR). </a:t>
            </a:r>
            <a:r>
              <a:rPr lang="en-US" sz="3200" dirty="0">
                <a:solidFill>
                  <a:srgbClr val="000000"/>
                </a:solidFill>
                <a:latin typeface="Marianne" panose="02000000000000000000" pitchFamily="50" charset="0"/>
              </a:rPr>
              <a:t>The purpose of this Regulation is to improve the free movement of biocidal products within the EU while ensuring a high level of protection of both human and animal </a:t>
            </a:r>
            <a:r>
              <a:rPr lang="en-US" sz="3200" dirty="0" smtClean="0">
                <a:solidFill>
                  <a:srgbClr val="000000"/>
                </a:solidFill>
                <a:latin typeface="Marianne" panose="02000000000000000000" pitchFamily="50" charset="0"/>
              </a:rPr>
              <a:t>health </a:t>
            </a:r>
            <a:r>
              <a:rPr lang="en-US" sz="3200" dirty="0">
                <a:solidFill>
                  <a:srgbClr val="000000"/>
                </a:solidFill>
                <a:latin typeface="Marianne" panose="02000000000000000000" pitchFamily="50" charset="0"/>
              </a:rPr>
              <a:t>and the environment. S</a:t>
            </a:r>
            <a:r>
              <a:rPr lang="en-US" sz="3200" dirty="0" smtClean="0">
                <a:solidFill>
                  <a:srgbClr val="000000"/>
                </a:solidFill>
                <a:latin typeface="Marianne" panose="02000000000000000000" pitchFamily="50" charset="0"/>
              </a:rPr>
              <a:t>everal conditions must be fulfilled for </a:t>
            </a:r>
            <a:r>
              <a:rPr lang="en-US" sz="3200" dirty="0">
                <a:solidFill>
                  <a:srgbClr val="000000"/>
                </a:solidFill>
                <a:latin typeface="Marianne" panose="02000000000000000000" pitchFamily="50" charset="0"/>
              </a:rPr>
              <a:t>granting an </a:t>
            </a:r>
            <a:r>
              <a:rPr lang="en-US" sz="3200" dirty="0" smtClean="0">
                <a:solidFill>
                  <a:srgbClr val="000000"/>
                </a:solidFill>
                <a:latin typeface="Marianne" panose="02000000000000000000" pitchFamily="50" charset="0"/>
              </a:rPr>
              <a:t>authorisation. </a:t>
            </a:r>
            <a:r>
              <a:rPr lang="en-US" sz="3200" dirty="0">
                <a:solidFill>
                  <a:srgbClr val="000000"/>
                </a:solidFill>
                <a:latin typeface="Marianne" panose="02000000000000000000" pitchFamily="50" charset="0"/>
              </a:rPr>
              <a:t>Once authorized, the product must be used in accordance with the Summary of product Characteristics (SPC)</a:t>
            </a:r>
            <a:endParaRPr lang="fr-FR" sz="3200" dirty="0">
              <a:solidFill>
                <a:srgbClr val="000000"/>
              </a:solidFill>
              <a:latin typeface="Marianne" panose="02000000000000000000" pitchFamily="50" charset="0"/>
            </a:endParaRPr>
          </a:p>
        </p:txBody>
      </p:sp>
      <p:pic>
        <p:nvPicPr>
          <p:cNvPr id="8" name="Image 7"/>
          <p:cNvPicPr>
            <a:picLocks noChangeAspect="1"/>
          </p:cNvPicPr>
          <p:nvPr/>
        </p:nvPicPr>
        <p:blipFill>
          <a:blip r:embed="rId3"/>
          <a:stretch>
            <a:fillRect/>
          </a:stretch>
        </p:blipFill>
        <p:spPr>
          <a:xfrm>
            <a:off x="1665946" y="11827713"/>
            <a:ext cx="3420900" cy="2268000"/>
          </a:xfrm>
          <a:prstGeom prst="rect">
            <a:avLst/>
          </a:prstGeom>
        </p:spPr>
      </p:pic>
      <p:pic>
        <p:nvPicPr>
          <p:cNvPr id="10" name="Image 9"/>
          <p:cNvPicPr>
            <a:picLocks noChangeAspect="1"/>
          </p:cNvPicPr>
          <p:nvPr/>
        </p:nvPicPr>
        <p:blipFill>
          <a:blip r:embed="rId4"/>
          <a:stretch>
            <a:fillRect/>
          </a:stretch>
        </p:blipFill>
        <p:spPr>
          <a:xfrm>
            <a:off x="25129433" y="11827713"/>
            <a:ext cx="3402000" cy="2268000"/>
          </a:xfrm>
          <a:prstGeom prst="rect">
            <a:avLst/>
          </a:prstGeom>
        </p:spPr>
      </p:pic>
      <p:pic>
        <p:nvPicPr>
          <p:cNvPr id="11" name="Image 10"/>
          <p:cNvPicPr>
            <a:picLocks noChangeAspect="1"/>
          </p:cNvPicPr>
          <p:nvPr/>
        </p:nvPicPr>
        <p:blipFill>
          <a:blip r:embed="rId5"/>
          <a:stretch>
            <a:fillRect/>
          </a:stretch>
        </p:blipFill>
        <p:spPr>
          <a:xfrm>
            <a:off x="19005852" y="11855156"/>
            <a:ext cx="3420900" cy="2268000"/>
          </a:xfrm>
          <a:prstGeom prst="rect">
            <a:avLst/>
          </a:prstGeom>
        </p:spPr>
      </p:pic>
      <p:pic>
        <p:nvPicPr>
          <p:cNvPr id="17" name="Image 16"/>
          <p:cNvPicPr>
            <a:picLocks noChangeAspect="1"/>
          </p:cNvPicPr>
          <p:nvPr/>
        </p:nvPicPr>
        <p:blipFill>
          <a:blip r:embed="rId6"/>
          <a:stretch>
            <a:fillRect/>
          </a:stretch>
        </p:blipFill>
        <p:spPr>
          <a:xfrm>
            <a:off x="22690370" y="11855156"/>
            <a:ext cx="2674350" cy="2268000"/>
          </a:xfrm>
          <a:prstGeom prst="rect">
            <a:avLst/>
          </a:prstGeom>
        </p:spPr>
      </p:pic>
      <p:pic>
        <p:nvPicPr>
          <p:cNvPr id="19" name="Image 18"/>
          <p:cNvPicPr>
            <a:picLocks noChangeAspect="1"/>
          </p:cNvPicPr>
          <p:nvPr/>
        </p:nvPicPr>
        <p:blipFill>
          <a:blip r:embed="rId7"/>
          <a:stretch>
            <a:fillRect/>
          </a:stretch>
        </p:blipFill>
        <p:spPr>
          <a:xfrm>
            <a:off x="12477201" y="11638833"/>
            <a:ext cx="3260251" cy="2268000"/>
          </a:xfrm>
          <a:prstGeom prst="rect">
            <a:avLst/>
          </a:prstGeom>
        </p:spPr>
      </p:pic>
      <p:pic>
        <p:nvPicPr>
          <p:cNvPr id="25" name="Image 24"/>
          <p:cNvPicPr>
            <a:picLocks noChangeAspect="1"/>
          </p:cNvPicPr>
          <p:nvPr/>
        </p:nvPicPr>
        <p:blipFill>
          <a:blip r:embed="rId8"/>
          <a:stretch>
            <a:fillRect/>
          </a:stretch>
        </p:blipFill>
        <p:spPr>
          <a:xfrm>
            <a:off x="5557010" y="11638833"/>
            <a:ext cx="3024000" cy="2268000"/>
          </a:xfrm>
          <a:prstGeom prst="rect">
            <a:avLst/>
          </a:prstGeom>
        </p:spPr>
      </p:pic>
      <p:pic>
        <p:nvPicPr>
          <p:cNvPr id="1026" name="Picture 2" descr="https://t3.ftcdn.net/jpg/00/68/43/12/240_F_68431244_BXVWMQPEJRxONCAru4jjspScjOzKIx5K.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65958" y="11638833"/>
            <a:ext cx="3392549" cy="2268000"/>
          </a:xfrm>
          <a:prstGeom prst="rect">
            <a:avLst/>
          </a:prstGeom>
          <a:noFill/>
          <a:extLst>
            <a:ext uri="{909E8E84-426E-40DD-AFC4-6F175D3DCCD1}">
              <a14:hiddenFill xmlns:a14="http://schemas.microsoft.com/office/drawing/2010/main">
                <a:solidFill>
                  <a:srgbClr val="FFFFFF"/>
                </a:solidFill>
              </a14:hiddenFill>
            </a:ext>
          </a:extLst>
        </p:spPr>
      </p:pic>
      <p:pic>
        <p:nvPicPr>
          <p:cNvPr id="26" name="Image 25"/>
          <p:cNvPicPr>
            <a:picLocks noChangeAspect="1"/>
          </p:cNvPicPr>
          <p:nvPr/>
        </p:nvPicPr>
        <p:blipFill rotWithShape="1">
          <a:blip r:embed="rId10"/>
          <a:srcRect l="9473" r="11385"/>
          <a:stretch/>
        </p:blipFill>
        <p:spPr>
          <a:xfrm>
            <a:off x="15737452" y="11855156"/>
            <a:ext cx="4038600" cy="2268000"/>
          </a:xfrm>
          <a:prstGeom prst="rect">
            <a:avLst/>
          </a:prstGeom>
        </p:spPr>
      </p:pic>
      <p:sp>
        <p:nvSpPr>
          <p:cNvPr id="22" name="Rectangle à coins arrondis 21"/>
          <p:cNvSpPr/>
          <p:nvPr/>
        </p:nvSpPr>
        <p:spPr>
          <a:xfrm>
            <a:off x="15334900" y="26831215"/>
            <a:ext cx="13741400" cy="1515498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0" lvl="3" indent="-342900">
              <a:buFont typeface="Wingdings" panose="05000000000000000000" pitchFamily="2" charset="2"/>
              <a:buChar char="Ø"/>
            </a:pPr>
            <a:r>
              <a:rPr lang="fr-FR" sz="3200" b="1" dirty="0" err="1" smtClean="0">
                <a:solidFill>
                  <a:schemeClr val="tx1"/>
                </a:solidFill>
                <a:latin typeface="Marianne" panose="02000000000000000000" pitchFamily="50" charset="0"/>
              </a:rPr>
              <a:t>Extract</a:t>
            </a:r>
            <a:r>
              <a:rPr lang="fr-FR" sz="3200" b="1" dirty="0" smtClean="0">
                <a:solidFill>
                  <a:schemeClr val="tx1"/>
                </a:solidFill>
                <a:latin typeface="Marianne" panose="02000000000000000000" pitchFamily="50" charset="0"/>
              </a:rPr>
              <a:t> of a </a:t>
            </a:r>
            <a:r>
              <a:rPr lang="fr-FR" sz="3200" b="1" dirty="0" err="1" smtClean="0">
                <a:solidFill>
                  <a:schemeClr val="tx1"/>
                </a:solidFill>
                <a:latin typeface="Marianne" panose="02000000000000000000" pitchFamily="50" charset="0"/>
              </a:rPr>
              <a:t>Summary</a:t>
            </a:r>
            <a:r>
              <a:rPr lang="fr-FR" sz="3200" b="1" dirty="0" smtClean="0">
                <a:solidFill>
                  <a:schemeClr val="tx1"/>
                </a:solidFill>
                <a:latin typeface="Marianne" panose="02000000000000000000" pitchFamily="50" charset="0"/>
              </a:rPr>
              <a:t> of Product </a:t>
            </a:r>
            <a:r>
              <a:rPr lang="fr-FR" sz="3200" b="1" dirty="0" err="1" smtClean="0">
                <a:solidFill>
                  <a:schemeClr val="tx1"/>
                </a:solidFill>
                <a:latin typeface="Marianne" panose="02000000000000000000" pitchFamily="50" charset="0"/>
              </a:rPr>
              <a:t>Characteristics</a:t>
            </a:r>
            <a:endParaRPr lang="fr-FR" sz="3200" b="1" dirty="0" smtClean="0">
              <a:solidFill>
                <a:schemeClr val="tx1"/>
              </a:solidFill>
              <a:latin typeface="Marianne" panose="02000000000000000000" pitchFamily="50" charset="0"/>
            </a:endParaRPr>
          </a:p>
          <a:p>
            <a:pPr marL="457200" lvl="3"/>
            <a:endParaRPr lang="fr-FR" sz="2800" b="1" dirty="0">
              <a:solidFill>
                <a:schemeClr val="tx1"/>
              </a:solidFill>
              <a:latin typeface="Marianne" panose="02000000000000000000" pitchFamily="50" charset="0"/>
            </a:endParaRPr>
          </a:p>
          <a:p>
            <a:pPr marL="0" lvl="3"/>
            <a:r>
              <a:rPr lang="fr-FR" sz="3000" b="1" dirty="0">
                <a:solidFill>
                  <a:schemeClr val="tx1"/>
                </a:solidFill>
                <a:latin typeface="Marianne" panose="02000000000000000000" pitchFamily="50" charset="0"/>
              </a:rPr>
              <a:t>Use </a:t>
            </a:r>
            <a:r>
              <a:rPr lang="fr-FR" sz="3000" b="1" dirty="0" smtClean="0">
                <a:solidFill>
                  <a:schemeClr val="tx1"/>
                </a:solidFill>
                <a:latin typeface="Marianne" panose="02000000000000000000" pitchFamily="50" charset="0"/>
              </a:rPr>
              <a:t>description</a:t>
            </a:r>
          </a:p>
          <a:p>
            <a:pPr marL="96838" lvl="3"/>
            <a:endParaRPr lang="fr-FR" sz="2800" dirty="0">
              <a:solidFill>
                <a:schemeClr val="tx1"/>
              </a:solidFill>
              <a:latin typeface="Marianne" panose="02000000000000000000" pitchFamily="50" charset="0"/>
            </a:endParaRPr>
          </a:p>
          <a:p>
            <a:pPr marL="457200" lvl="3"/>
            <a:endParaRPr lang="fr-FR" sz="2800" b="1" dirty="0" smtClean="0">
              <a:solidFill>
                <a:schemeClr val="tx1"/>
              </a:solidFill>
              <a:latin typeface="Marianne" panose="02000000000000000000" pitchFamily="50" charset="0"/>
            </a:endParaRPr>
          </a:p>
          <a:p>
            <a:pPr marL="457200" lvl="3"/>
            <a:endParaRPr lang="fr-FR" sz="2800" b="1" dirty="0" smtClean="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sz="2800" b="1" dirty="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sz="2800" b="1" dirty="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sz="2800" b="1" dirty="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sz="2800" b="1" dirty="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sz="2800" b="1" dirty="0">
              <a:solidFill>
                <a:schemeClr val="tx1"/>
              </a:solidFill>
              <a:latin typeface="Marianne" panose="02000000000000000000" pitchFamily="50" charset="0"/>
            </a:endParaRPr>
          </a:p>
          <a:p>
            <a:pPr lvl="3"/>
            <a:endParaRPr lang="fr-FR" sz="2800" b="1" dirty="0" smtClean="0">
              <a:solidFill>
                <a:schemeClr val="tx1"/>
              </a:solidFill>
              <a:latin typeface="Marianne" panose="02000000000000000000" pitchFamily="50" charset="0"/>
            </a:endParaRPr>
          </a:p>
          <a:p>
            <a:pPr lvl="3"/>
            <a:endParaRPr lang="fr-FR" b="1" dirty="0">
              <a:solidFill>
                <a:schemeClr val="tx1"/>
              </a:solidFill>
              <a:latin typeface="Marianne" panose="02000000000000000000" pitchFamily="50" charset="0"/>
            </a:endParaRPr>
          </a:p>
          <a:p>
            <a:pPr marL="0" lvl="3"/>
            <a:r>
              <a:rPr lang="fr-FR" sz="3000" b="1" dirty="0" smtClean="0">
                <a:solidFill>
                  <a:schemeClr val="tx1"/>
                </a:solidFill>
                <a:latin typeface="Marianne" panose="02000000000000000000" pitchFamily="50" charset="0"/>
              </a:rPr>
              <a:t>Instructions </a:t>
            </a:r>
            <a:r>
              <a:rPr lang="fr-FR" sz="3000" b="1" dirty="0">
                <a:solidFill>
                  <a:schemeClr val="tx1"/>
                </a:solidFill>
                <a:latin typeface="Marianne" panose="02000000000000000000" pitchFamily="50" charset="0"/>
              </a:rPr>
              <a:t>for </a:t>
            </a:r>
            <a:r>
              <a:rPr lang="fr-FR" sz="3000" b="1" dirty="0" smtClean="0">
                <a:solidFill>
                  <a:schemeClr val="tx1"/>
                </a:solidFill>
                <a:latin typeface="Marianne" panose="02000000000000000000" pitchFamily="50" charset="0"/>
              </a:rPr>
              <a:t>use</a:t>
            </a:r>
            <a:endParaRPr lang="fr-FR" sz="3000" b="1" dirty="0">
              <a:solidFill>
                <a:schemeClr val="tx1"/>
              </a:solidFill>
              <a:latin typeface="Marianne" panose="02000000000000000000" pitchFamily="50" charset="0"/>
            </a:endParaRPr>
          </a:p>
          <a:p>
            <a:pPr marL="96838" lvl="3"/>
            <a:endParaRPr lang="fr-FR" sz="2800" b="1" dirty="0">
              <a:solidFill>
                <a:schemeClr val="tx1"/>
              </a:solidFill>
              <a:latin typeface="Marianne" panose="02000000000000000000" pitchFamily="50" charset="0"/>
            </a:endParaRPr>
          </a:p>
        </p:txBody>
      </p:sp>
      <p:sp>
        <p:nvSpPr>
          <p:cNvPr id="12" name="Rectangle 11"/>
          <p:cNvSpPr/>
          <p:nvPr/>
        </p:nvSpPr>
        <p:spPr>
          <a:xfrm>
            <a:off x="28271884" y="12812520"/>
            <a:ext cx="369332" cy="874727"/>
          </a:xfrm>
          <a:prstGeom prst="rect">
            <a:avLst/>
          </a:prstGeom>
          <a:noFill/>
          <a:ln>
            <a:noFill/>
          </a:ln>
        </p:spPr>
        <p:txBody>
          <a:bodyPr vert="vert270" wrap="none">
            <a:spAutoFit/>
          </a:bodyPr>
          <a:lstStyle/>
          <a:p>
            <a:r>
              <a:rPr lang="fr-FR" sz="1200" dirty="0" smtClean="0"/>
              <a:t>Adobe </a:t>
            </a:r>
            <a:r>
              <a:rPr lang="fr-FR" sz="1200" dirty="0"/>
              <a:t>Stock</a:t>
            </a:r>
          </a:p>
        </p:txBody>
      </p:sp>
      <p:graphicFrame>
        <p:nvGraphicFramePr>
          <p:cNvPr id="37" name="Tableau 36"/>
          <p:cNvGraphicFramePr>
            <a:graphicFrameLocks noGrp="1"/>
          </p:cNvGraphicFramePr>
          <p:nvPr>
            <p:extLst>
              <p:ext uri="{D42A27DB-BD31-4B8C-83A1-F6EECF244321}">
                <p14:modId xmlns:p14="http://schemas.microsoft.com/office/powerpoint/2010/main" val="2496494579"/>
              </p:ext>
            </p:extLst>
          </p:nvPr>
        </p:nvGraphicFramePr>
        <p:xfrm>
          <a:off x="16015192" y="28039075"/>
          <a:ext cx="12132000" cy="6768000"/>
        </p:xfrm>
        <a:graphic>
          <a:graphicData uri="http://schemas.openxmlformats.org/drawingml/2006/table">
            <a:tbl>
              <a:tblPr/>
              <a:tblGrid>
                <a:gridCol w="4858086">
                  <a:extLst>
                    <a:ext uri="{9D8B030D-6E8A-4147-A177-3AD203B41FA5}">
                      <a16:colId xmlns:a16="http://schemas.microsoft.com/office/drawing/2014/main" val="129697651"/>
                    </a:ext>
                  </a:extLst>
                </a:gridCol>
                <a:gridCol w="7273914">
                  <a:extLst>
                    <a:ext uri="{9D8B030D-6E8A-4147-A177-3AD203B41FA5}">
                      <a16:colId xmlns:a16="http://schemas.microsoft.com/office/drawing/2014/main" val="3526639612"/>
                    </a:ext>
                  </a:extLst>
                </a:gridCol>
              </a:tblGrid>
              <a:tr h="381156">
                <a:tc>
                  <a:txBody>
                    <a:bodyPr/>
                    <a:lstStyle/>
                    <a:p>
                      <a:pPr marL="100330" marR="83185">
                        <a:lnSpc>
                          <a:spcPct val="107000"/>
                        </a:lnSpc>
                        <a:spcAft>
                          <a:spcPts val="0"/>
                        </a:spcAft>
                      </a:pPr>
                      <a:r>
                        <a:rPr lang="fr-FR" sz="2200" b="1"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Product Type</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4465" marR="78740">
                        <a:lnSpc>
                          <a:spcPct val="107000"/>
                        </a:lnSpc>
                        <a:spcAft>
                          <a:spcPts val="0"/>
                        </a:spcAft>
                      </a:pPr>
                      <a:r>
                        <a:rPr lang="fr-FR" sz="2200"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18</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154029"/>
                  </a:ext>
                </a:extLst>
              </a:tr>
              <a:tr h="753723">
                <a:tc>
                  <a:txBody>
                    <a:bodyPr/>
                    <a:lstStyle/>
                    <a:p>
                      <a:pPr marL="100330" marR="83185">
                        <a:lnSpc>
                          <a:spcPct val="107000"/>
                        </a:lnSpc>
                        <a:spcAft>
                          <a:spcPts val="0"/>
                        </a:spcAft>
                      </a:pPr>
                      <a:r>
                        <a:rPr lang="en-US" sz="2200" b="1"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Where relevant, an exact description of the </a:t>
                      </a:r>
                      <a:r>
                        <a:rPr lang="en-US" sz="2200" b="1" kern="1200" dirty="0" err="1">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authorised</a:t>
                      </a:r>
                      <a:r>
                        <a:rPr lang="en-US" sz="2200" b="1"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 use</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pPr>
                      <a:endParaRPr lang="fr-FR" sz="2200" dirty="0">
                        <a:effectLst/>
                        <a:latin typeface="Marianne" panose="02000000000000000000" pitchFamily="50"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49016204"/>
                  </a:ext>
                </a:extLst>
              </a:tr>
              <a:tr h="2420291">
                <a:tc>
                  <a:txBody>
                    <a:bodyPr/>
                    <a:lstStyle/>
                    <a:p>
                      <a:pPr marL="100330" marR="83185">
                        <a:lnSpc>
                          <a:spcPct val="107000"/>
                        </a:lnSpc>
                        <a:spcAft>
                          <a:spcPts val="0"/>
                        </a:spcAft>
                      </a:pPr>
                      <a:r>
                        <a:rPr lang="en-US" sz="2200" b="1"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Target organism (including development stage)</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4465" marR="78740">
                        <a:lnSpc>
                          <a:spcPct val="107000"/>
                        </a:lnSpc>
                        <a:spcAft>
                          <a:spcPts val="0"/>
                        </a:spcAft>
                      </a:pP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Crawling insects including: </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441960" marR="78740">
                        <a:lnSpc>
                          <a:spcPct val="107000"/>
                        </a:lnSpc>
                        <a:spcAft>
                          <a:spcPts val="0"/>
                        </a:spcAft>
                      </a:pP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cockroaches (</a:t>
                      </a:r>
                      <a:r>
                        <a:rPr lang="en-GB" sz="2200" i="1"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B. germanica</a:t>
                      </a: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a:t>
                      </a:r>
                      <a:r>
                        <a:rPr lang="en-GB" sz="2200" i="1"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B. orientalis</a:t>
                      </a: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adults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441960" marR="78740">
                        <a:lnSpc>
                          <a:spcPct val="107000"/>
                        </a:lnSpc>
                        <a:spcAft>
                          <a:spcPts val="0"/>
                        </a:spcAft>
                      </a:pP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ants, adults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164465" marR="78740">
                        <a:lnSpc>
                          <a:spcPct val="107000"/>
                        </a:lnSpc>
                        <a:spcAft>
                          <a:spcPts val="0"/>
                        </a:spcAft>
                      </a:pPr>
                      <a:r>
                        <a:rPr lang="en-US" sz="2200"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P</a:t>
                      </a:r>
                      <a:r>
                        <a:rPr lang="en-GB" sz="2200" kern="1200" dirty="0" err="1">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ests</a:t>
                      </a:r>
                      <a:r>
                        <a:rPr lang="en-GB" sz="2200"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 of stored products: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164465" marR="78740">
                        <a:lnSpc>
                          <a:spcPct val="107000"/>
                        </a:lnSpc>
                        <a:spcAft>
                          <a:spcPts val="0"/>
                        </a:spcAft>
                      </a:pPr>
                      <a:r>
                        <a:rPr lang="en-US" sz="2200"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a:t>
                      </a:r>
                      <a:r>
                        <a:rPr lang="en-US"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a:t>
                      </a: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Confused floor beetle (</a:t>
                      </a:r>
                      <a:r>
                        <a:rPr lang="en-GB" sz="2200" i="1"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Tribolium confusum</a:t>
                      </a: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adults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164465" marR="78740">
                        <a:lnSpc>
                          <a:spcPct val="107000"/>
                        </a:lnSpc>
                        <a:spcAft>
                          <a:spcPts val="0"/>
                        </a:spcAft>
                      </a:pP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Rice weevil (</a:t>
                      </a:r>
                      <a:r>
                        <a:rPr lang="en-GB" sz="2200" i="1"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Sitophilus </a:t>
                      </a:r>
                      <a:r>
                        <a:rPr lang="en-GB" sz="2200" i="1" kern="1200" dirty="0" err="1">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oryzae</a:t>
                      </a:r>
                      <a:r>
                        <a:rPr lang="en-GB"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 adults</a:t>
                      </a:r>
                      <a:endParaRPr lang="fr-FR" sz="2200" dirty="0">
                        <a:effectLst/>
                        <a:latin typeface="Marianne" panose="02000000000000000000" pitchFamily="50"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97510439"/>
                  </a:ext>
                </a:extLst>
              </a:tr>
              <a:tr h="467474">
                <a:tc>
                  <a:txBody>
                    <a:bodyPr/>
                    <a:lstStyle/>
                    <a:p>
                      <a:pPr marL="100330" marR="83185">
                        <a:lnSpc>
                          <a:spcPct val="107000"/>
                        </a:lnSpc>
                        <a:spcAft>
                          <a:spcPts val="0"/>
                        </a:spcAft>
                      </a:pPr>
                      <a:r>
                        <a:rPr lang="fr-FR" sz="2200" b="1" kern="120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Field of use</a:t>
                      </a:r>
                      <a:endParaRPr lang="fr-FR" sz="220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4465" marR="78740">
                        <a:lnSpc>
                          <a:spcPct val="107000"/>
                        </a:lnSpc>
                        <a:spcAft>
                          <a:spcPts val="0"/>
                        </a:spcAft>
                      </a:pPr>
                      <a:r>
                        <a:rPr lang="fr-FR" sz="2200" kern="120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Indoor </a:t>
                      </a:r>
                      <a:endParaRPr lang="fr-FR" sz="220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9632408"/>
                  </a:ext>
                </a:extLst>
              </a:tr>
              <a:tr h="397643">
                <a:tc>
                  <a:txBody>
                    <a:bodyPr/>
                    <a:lstStyle/>
                    <a:p>
                      <a:pPr marL="100330" marR="83185">
                        <a:lnSpc>
                          <a:spcPct val="107000"/>
                        </a:lnSpc>
                        <a:spcAft>
                          <a:spcPts val="0"/>
                        </a:spcAft>
                      </a:pPr>
                      <a:r>
                        <a:rPr lang="fr-FR" sz="2200" b="1" kern="120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Application method</a:t>
                      </a:r>
                      <a:endParaRPr lang="fr-FR" sz="220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4465" marR="78740">
                        <a:lnSpc>
                          <a:spcPct val="107000"/>
                        </a:lnSpc>
                        <a:spcAft>
                          <a:spcPts val="0"/>
                        </a:spcAft>
                      </a:pPr>
                      <a:r>
                        <a:rPr lang="en-US" sz="2200" kern="120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Surface spraying </a:t>
                      </a:r>
                      <a:endParaRPr lang="fr-FR" sz="220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6093079"/>
                  </a:ext>
                </a:extLst>
              </a:tr>
              <a:tr h="1441487">
                <a:tc>
                  <a:txBody>
                    <a:bodyPr/>
                    <a:lstStyle/>
                    <a:p>
                      <a:pPr marL="100330" marR="83185">
                        <a:lnSpc>
                          <a:spcPct val="107000"/>
                        </a:lnSpc>
                        <a:spcAft>
                          <a:spcPts val="0"/>
                        </a:spcAft>
                      </a:pPr>
                      <a:r>
                        <a:rPr lang="en-US" sz="2200" b="1" kern="120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Application rate(s) and frequency</a:t>
                      </a:r>
                      <a:endParaRPr lang="fr-FR" sz="220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4465" marR="78740">
                        <a:lnSpc>
                          <a:spcPct val="107000"/>
                        </a:lnSpc>
                        <a:spcAft>
                          <a:spcPts val="0"/>
                        </a:spcAft>
                      </a:pPr>
                      <a:r>
                        <a:rPr lang="en-US" sz="2200"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0.5 mL/m² (equivalent to 0.1 g </a:t>
                      </a:r>
                      <a:r>
                        <a:rPr lang="en-US" sz="2200" kern="1200" dirty="0" err="1">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a.s</a:t>
                      </a:r>
                      <a:r>
                        <a:rPr lang="en-US" sz="2200"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./m²)</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164465" marR="78740">
                        <a:lnSpc>
                          <a:spcPct val="107000"/>
                        </a:lnSpc>
                        <a:spcAft>
                          <a:spcPts val="0"/>
                        </a:spcAft>
                      </a:pPr>
                      <a:r>
                        <a:rPr lang="en-US" sz="2200"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Biocidal effect appears within a few minutes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164465" marR="78740">
                        <a:lnSpc>
                          <a:spcPct val="107000"/>
                        </a:lnSpc>
                        <a:spcAft>
                          <a:spcPts val="0"/>
                        </a:spcAft>
                      </a:pPr>
                      <a:r>
                        <a:rPr lang="en-US"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Residual efficacy : up to 2 weeks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164465" marR="78740">
                        <a:lnSpc>
                          <a:spcPct val="107000"/>
                        </a:lnSpc>
                        <a:spcAft>
                          <a:spcPts val="0"/>
                        </a:spcAft>
                      </a:pPr>
                      <a:r>
                        <a:rPr lang="en-US" sz="2200" kern="1200" dirty="0">
                          <a:solidFill>
                            <a:srgbClr val="000000"/>
                          </a:solidFill>
                          <a:effectLst/>
                          <a:latin typeface="Marianne" panose="02000000000000000000" pitchFamily="50" charset="0"/>
                          <a:ea typeface="Times New Roman" panose="02020603050405020304" pitchFamily="18" charset="0"/>
                          <a:cs typeface="Times New Roman" panose="02020603050405020304" pitchFamily="18" charset="0"/>
                        </a:rPr>
                        <a:t>2 applications per year maximum</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62928789"/>
                  </a:ext>
                </a:extLst>
              </a:tr>
              <a:tr h="467474">
                <a:tc>
                  <a:txBody>
                    <a:bodyPr/>
                    <a:lstStyle/>
                    <a:p>
                      <a:pPr marL="100330" marR="83185">
                        <a:lnSpc>
                          <a:spcPct val="107000"/>
                        </a:lnSpc>
                        <a:spcAft>
                          <a:spcPts val="0"/>
                        </a:spcAft>
                      </a:pPr>
                      <a:r>
                        <a:rPr lang="fr-FR" sz="2200" b="1" kern="120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Category(ies) of users</a:t>
                      </a:r>
                      <a:endParaRPr lang="fr-FR" sz="220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64465" marR="78740">
                        <a:lnSpc>
                          <a:spcPct val="107000"/>
                        </a:lnSpc>
                        <a:spcAft>
                          <a:spcPts val="0"/>
                        </a:spcAft>
                      </a:pPr>
                      <a:r>
                        <a:rPr lang="fr-FR" sz="2200" kern="1200" dirty="0" err="1">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Professionals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0610110"/>
                  </a:ext>
                </a:extLst>
              </a:tr>
              <a:tr h="438752">
                <a:tc>
                  <a:txBody>
                    <a:bodyPr/>
                    <a:lstStyle/>
                    <a:p>
                      <a:pPr marL="100330" marR="83185">
                        <a:lnSpc>
                          <a:spcPct val="107000"/>
                        </a:lnSpc>
                        <a:spcAft>
                          <a:spcPts val="0"/>
                        </a:spcAft>
                      </a:pPr>
                      <a:r>
                        <a:rPr lang="en-US" sz="2200" b="1" kern="1200" dirty="0">
                          <a:solidFill>
                            <a:srgbClr val="000000"/>
                          </a:solidFill>
                          <a:effectLst/>
                          <a:latin typeface="Marianne" panose="02000000000000000000" pitchFamily="50" charset="0"/>
                          <a:ea typeface="Calibri" panose="020F0502020204030204" pitchFamily="34" charset="0"/>
                          <a:cs typeface="Times New Roman" panose="02020603050405020304" pitchFamily="18" charset="0"/>
                        </a:rPr>
                        <a:t>Pack sizes and packaging material</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pPr>
                      <a:endParaRPr lang="fr-FR" sz="2200" dirty="0">
                        <a:effectLst/>
                        <a:latin typeface="Marianne" panose="02000000000000000000" pitchFamily="50"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8517801"/>
                  </a:ext>
                </a:extLst>
              </a:tr>
            </a:tbl>
          </a:graphicData>
        </a:graphic>
      </p:graphicFrame>
      <p:graphicFrame>
        <p:nvGraphicFramePr>
          <p:cNvPr id="39" name="Tableau 38"/>
          <p:cNvGraphicFramePr>
            <a:graphicFrameLocks noGrp="1"/>
          </p:cNvGraphicFramePr>
          <p:nvPr>
            <p:extLst>
              <p:ext uri="{D42A27DB-BD31-4B8C-83A1-F6EECF244321}">
                <p14:modId xmlns:p14="http://schemas.microsoft.com/office/powerpoint/2010/main" val="3807435538"/>
              </p:ext>
            </p:extLst>
          </p:nvPr>
        </p:nvGraphicFramePr>
        <p:xfrm>
          <a:off x="16015192" y="34749432"/>
          <a:ext cx="12132000" cy="6233708"/>
        </p:xfrm>
        <a:graphic>
          <a:graphicData uri="http://schemas.openxmlformats.org/drawingml/2006/table">
            <a:tbl>
              <a:tblPr/>
              <a:tblGrid>
                <a:gridCol w="12132000">
                  <a:extLst>
                    <a:ext uri="{9D8B030D-6E8A-4147-A177-3AD203B41FA5}">
                      <a16:colId xmlns:a16="http://schemas.microsoft.com/office/drawing/2014/main" val="2668021229"/>
                    </a:ext>
                  </a:extLst>
                </a:gridCol>
              </a:tblGrid>
              <a:tr h="6233708">
                <a:tc>
                  <a:txBody>
                    <a:bodyPr/>
                    <a:lstStyle/>
                    <a:p>
                      <a:pPr marL="58420">
                        <a:lnSpc>
                          <a:spcPct val="107000"/>
                        </a:lnSpc>
                        <a:spcAft>
                          <a:spcPts val="800"/>
                        </a:spcAft>
                      </a:pPr>
                      <a:r>
                        <a:rPr lang="en-GB" sz="2200" dirty="0">
                          <a:effectLst/>
                          <a:latin typeface="Marianne" panose="02000000000000000000" pitchFamily="50" charset="0"/>
                          <a:ea typeface="Calibri" panose="020F0502020204030204" pitchFamily="34" charset="0"/>
                          <a:cs typeface="Times New Roman" panose="02020603050405020304" pitchFamily="18" charset="0"/>
                        </a:rPr>
                        <a:t>Comply with the instructions for uses. Respect the recommended application doses.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58420">
                        <a:lnSpc>
                          <a:spcPct val="107000"/>
                        </a:lnSpc>
                        <a:spcAft>
                          <a:spcPts val="800"/>
                        </a:spcAft>
                      </a:pPr>
                      <a:r>
                        <a:rPr lang="en-GB" sz="2200" dirty="0">
                          <a:effectLst/>
                          <a:latin typeface="Marianne" panose="02000000000000000000" pitchFamily="50" charset="0"/>
                          <a:ea typeface="Calibri" panose="020F0502020204030204" pitchFamily="34" charset="0"/>
                          <a:cs typeface="Times New Roman" panose="02020603050405020304" pitchFamily="18" charset="0"/>
                        </a:rPr>
                        <a:t>Inform the authorization holder if the treatment is ineffective.</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58420">
                        <a:lnSpc>
                          <a:spcPct val="107000"/>
                        </a:lnSpc>
                        <a:spcAft>
                          <a:spcPts val="800"/>
                        </a:spcAft>
                      </a:pPr>
                      <a:r>
                        <a:rPr lang="en-US" sz="2200" dirty="0">
                          <a:effectLst/>
                          <a:latin typeface="Marianne" panose="02000000000000000000" pitchFamily="50" charset="0"/>
                          <a:ea typeface="Calibri" panose="020F0502020204030204" pitchFamily="34" charset="0"/>
                          <a:cs typeface="Times New Roman" panose="02020603050405020304" pitchFamily="18" charset="0"/>
                        </a:rPr>
                        <a:t>Do not clean the treated area until the treatment is finished.</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58420">
                        <a:lnSpc>
                          <a:spcPct val="107000"/>
                        </a:lnSpc>
                        <a:spcAft>
                          <a:spcPts val="800"/>
                        </a:spcAft>
                      </a:pPr>
                      <a:r>
                        <a:rPr lang="en-US" sz="2200" dirty="0">
                          <a:effectLst/>
                          <a:latin typeface="Marianne" panose="02000000000000000000" pitchFamily="50" charset="0"/>
                          <a:ea typeface="Calibri" panose="020F0502020204030204" pitchFamily="34" charset="0"/>
                          <a:cs typeface="Times New Roman" panose="02020603050405020304" pitchFamily="18" charset="0"/>
                        </a:rPr>
                        <a:t>Take into account the life cycle and characteristics of target insects to adapt treatments. In particular, target the most susceptible stage of the pest, timing of applications and areas to be treated.</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58420">
                        <a:lnSpc>
                          <a:spcPct val="107000"/>
                        </a:lnSpc>
                        <a:spcAft>
                          <a:spcPts val="800"/>
                        </a:spcAft>
                      </a:pPr>
                      <a:r>
                        <a:rPr lang="en-US" sz="2200" dirty="0">
                          <a:effectLst/>
                          <a:latin typeface="Marianne" panose="02000000000000000000" pitchFamily="50" charset="0"/>
                          <a:ea typeface="Calibri" panose="020F0502020204030204" pitchFamily="34" charset="0"/>
                          <a:cs typeface="Times New Roman" panose="02020603050405020304" pitchFamily="18" charset="0"/>
                        </a:rPr>
                        <a:t>Adopt integrated pest management methods such as the combination of chemical, physical control methods and other public health measures, taking into account local specificities (climatic conditions, target species, conditions of use, etc.).</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58420">
                        <a:lnSpc>
                          <a:spcPct val="107000"/>
                        </a:lnSpc>
                        <a:spcAft>
                          <a:spcPts val="800"/>
                        </a:spcAft>
                      </a:pPr>
                      <a:r>
                        <a:rPr lang="en-US" sz="2200" dirty="0">
                          <a:effectLst/>
                          <a:latin typeface="Marianne" panose="02000000000000000000" pitchFamily="50" charset="0"/>
                          <a:ea typeface="Calibri" panose="020F0502020204030204" pitchFamily="34" charset="0"/>
                          <a:cs typeface="Times New Roman" panose="02020603050405020304" pitchFamily="18" charset="0"/>
                        </a:rPr>
                        <a:t>Avoid exclusive repeated use of insecticides from the same chemical subgroup.</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58420">
                        <a:lnSpc>
                          <a:spcPct val="107000"/>
                        </a:lnSpc>
                        <a:spcAft>
                          <a:spcPts val="800"/>
                        </a:spcAft>
                      </a:pPr>
                      <a:r>
                        <a:rPr lang="en-US" sz="2200" dirty="0">
                          <a:effectLst/>
                          <a:latin typeface="Marianne" panose="02000000000000000000" pitchFamily="50" charset="0"/>
                          <a:ea typeface="Calibri" panose="020F0502020204030204" pitchFamily="34" charset="0"/>
                          <a:cs typeface="Times New Roman" panose="02020603050405020304" pitchFamily="18" charset="0"/>
                        </a:rPr>
                        <a:t>Alternate products containing active substances with different mode of action (i.e. from other IRAC Mode of Action groups).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p>
                      <a:pPr marL="58420">
                        <a:lnSpc>
                          <a:spcPct val="107000"/>
                        </a:lnSpc>
                        <a:spcAft>
                          <a:spcPts val="800"/>
                        </a:spcAft>
                      </a:pPr>
                      <a:r>
                        <a:rPr lang="en-GB" sz="2200" dirty="0">
                          <a:effectLst/>
                          <a:latin typeface="Marianne" panose="02000000000000000000" pitchFamily="50" charset="0"/>
                          <a:ea typeface="Calibri" panose="020F0502020204030204" pitchFamily="34" charset="0"/>
                          <a:cs typeface="Times New Roman" panose="02020603050405020304" pitchFamily="18" charset="0"/>
                        </a:rPr>
                        <a:t>The product has to be applied only on restricted areas on surfaces not regularly cleaned, for example: behind or under the fridge, under the kitchen sink, under the oven or the water heater, in all cracks and crevices that can be a harbourage for cockroaches.</a:t>
                      </a:r>
                      <a:endParaRPr lang="fr-FR" sz="2200" dirty="0">
                        <a:effectLst/>
                        <a:latin typeface="Marianne" panose="02000000000000000000" pitchFamily="50" charset="0"/>
                        <a:ea typeface="Calibri" panose="020F0502020204030204" pitchFamily="34" charset="0"/>
                        <a:cs typeface="Times New Roman" panose="02020603050405020304" pitchFamily="18" charset="0"/>
                      </a:endParaRPr>
                    </a:p>
                  </a:txBody>
                  <a:tcPr marL="25400" marR="25400" marT="25400" marB="254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80741195"/>
                  </a:ext>
                </a:extLst>
              </a:tr>
            </a:tbl>
          </a:graphicData>
        </a:graphic>
      </p:graphicFrame>
      <p:sp>
        <p:nvSpPr>
          <p:cNvPr id="23" name="ZoneTexte 22"/>
          <p:cNvSpPr txBox="1"/>
          <p:nvPr/>
        </p:nvSpPr>
        <p:spPr>
          <a:xfrm>
            <a:off x="4108734" y="25348840"/>
            <a:ext cx="21754422" cy="769441"/>
          </a:xfrm>
          <a:prstGeom prst="rect">
            <a:avLst/>
          </a:prstGeom>
          <a:noFill/>
        </p:spPr>
        <p:txBody>
          <a:bodyPr wrap="square" rtlCol="0">
            <a:spAutoFit/>
          </a:bodyPr>
          <a:lstStyle>
            <a:defPPr>
              <a:defRPr lang="en-US"/>
            </a:defPPr>
            <a:lvl1pPr algn="ctr">
              <a:defRPr sz="4400" b="1">
                <a:latin typeface="Marianne" panose="02000000000000000000" pitchFamily="50" charset="0"/>
              </a:defRPr>
            </a:lvl1pPr>
          </a:lstStyle>
          <a:p>
            <a:r>
              <a:rPr lang="en-US" dirty="0" smtClean="0"/>
              <a:t>Efficacy assessment </a:t>
            </a:r>
            <a:r>
              <a:rPr lang="en-US" dirty="0"/>
              <a:t>c</a:t>
            </a:r>
            <a:r>
              <a:rPr lang="en-US" dirty="0" smtClean="0"/>
              <a:t>onclusions</a:t>
            </a:r>
            <a:endParaRPr lang="fr-FR" dirty="0"/>
          </a:p>
        </p:txBody>
      </p:sp>
      <p:pic>
        <p:nvPicPr>
          <p:cNvPr id="2" name="Imag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0834" y="561001"/>
            <a:ext cx="3517900" cy="3911600"/>
          </a:xfrm>
          <a:prstGeom prst="rect">
            <a:avLst/>
          </a:prstGeom>
        </p:spPr>
      </p:pic>
    </p:spTree>
    <p:extLst>
      <p:ext uri="{BB962C8B-B14F-4D97-AF65-F5344CB8AC3E}">
        <p14:creationId xmlns:p14="http://schemas.microsoft.com/office/powerpoint/2010/main" val="71859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ANSES">
      <a:dk1>
        <a:srgbClr val="000000"/>
      </a:dk1>
      <a:lt1>
        <a:srgbClr val="FFFFFF"/>
      </a:lt1>
      <a:dk2>
        <a:srgbClr val="44546A"/>
      </a:dk2>
      <a:lt2>
        <a:srgbClr val="E7E6E6"/>
      </a:lt2>
      <a:accent1>
        <a:srgbClr val="FFE800"/>
      </a:accent1>
      <a:accent2>
        <a:srgbClr val="FF9930"/>
      </a:accent2>
      <a:accent3>
        <a:srgbClr val="E1000F"/>
      </a:accent3>
      <a:accent4>
        <a:srgbClr val="5770BE"/>
      </a:accent4>
      <a:accent5>
        <a:srgbClr val="00AC8C"/>
      </a:accent5>
      <a:accent6>
        <a:srgbClr val="262647"/>
      </a:accent6>
      <a:hlink>
        <a:srgbClr val="FFFFFF"/>
      </a:hlink>
      <a:folHlink>
        <a:srgbClr val="A4A5A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D54A084C8F2B4CA8686A7FE6FEC766" ma:contentTypeVersion="3" ma:contentTypeDescription="Crée un document." ma:contentTypeScope="" ma:versionID="8b32da4b91c97cb35bdb20eea6372da2">
  <xsd:schema xmlns:xsd="http://www.w3.org/2001/XMLSchema" xmlns:xs="http://www.w3.org/2001/XMLSchema" xmlns:p="http://schemas.microsoft.com/office/2006/metadata/properties" xmlns:ns1="http://schemas.microsoft.com/sharepoint/v3" xmlns:ns2="764a75d7-b33f-4a9f-acbd-b0607662a84d" targetNamespace="http://schemas.microsoft.com/office/2006/metadata/properties" ma:root="true" ma:fieldsID="baa7a559f12054f6179d6fa0128cc081" ns1:_="" ns2:_="">
    <xsd:import namespace="http://schemas.microsoft.com/sharepoint/v3"/>
    <xsd:import namespace="764a75d7-b33f-4a9f-acbd-b0607662a84d"/>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a75d7-b33f-4a9f-acbd-b0607662a84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764a75d7-b33f-4a9f-acbd-b0607662a84d">
      <UserInfo>
        <DisplayName>BRISABOIS Anne</DisplayName>
        <AccountId>1067</AccountId>
        <AccountType/>
      </UserInfo>
    </SharedWithUsers>
  </documentManagement>
</p:properties>
</file>

<file path=customXml/itemProps1.xml><?xml version="1.0" encoding="utf-8"?>
<ds:datastoreItem xmlns:ds="http://schemas.openxmlformats.org/officeDocument/2006/customXml" ds:itemID="{052E15D2-46A1-44AB-8E7C-D10E8104575C}">
  <ds:schemaRefs>
    <ds:schemaRef ds:uri="http://schemas.microsoft.com/sharepoint/v3/contenttype/forms"/>
  </ds:schemaRefs>
</ds:datastoreItem>
</file>

<file path=customXml/itemProps2.xml><?xml version="1.0" encoding="utf-8"?>
<ds:datastoreItem xmlns:ds="http://schemas.openxmlformats.org/officeDocument/2006/customXml" ds:itemID="{3CE14BB1-1F05-479B-ADB1-DB58DB176C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4a75d7-b33f-4a9f-acbd-b0607662a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935775-BBF8-4069-BEDA-13EA4F1078F8}">
  <ds:schemaRefs>
    <ds:schemaRef ds:uri="http://schemas.microsoft.com/sharepoint/v3"/>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office/2006/metadata/properties"/>
    <ds:schemaRef ds:uri="http://purl.org/dc/elements/1.1/"/>
    <ds:schemaRef ds:uri="764a75d7-b33f-4a9f-acbd-b0607662a8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4620</TotalTime>
  <Words>1022</Words>
  <Application>Microsoft Office PowerPoint</Application>
  <PresentationFormat>Personalitzat</PresentationFormat>
  <Paragraphs>88</Paragraphs>
  <Slides>1</Slides>
  <Notes>1</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1</vt:i4>
      </vt:variant>
    </vt:vector>
  </HeadingPairs>
  <TitlesOfParts>
    <vt:vector size="7" baseType="lpstr">
      <vt:lpstr>Arial</vt:lpstr>
      <vt:lpstr>Calibri</vt:lpstr>
      <vt:lpstr>Marianne</vt:lpstr>
      <vt:lpstr>Times New Roman</vt:lpstr>
      <vt:lpstr>Wingdings</vt:lpstr>
      <vt:lpstr>Conception personnalisée</vt:lpstr>
      <vt:lpstr>Efficacy assessment of biocidal products against urban pests in the frame of Regulation (UE) N°528/2012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Laura Barahona Quintana</cp:lastModifiedBy>
  <cp:revision>142</cp:revision>
  <dcterms:created xsi:type="dcterms:W3CDTF">2020-12-08T10:02:53Z</dcterms:created>
  <dcterms:modified xsi:type="dcterms:W3CDTF">2022-05-18T21:54:29Z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0x010100A2D54A084C8F2B4CA8686A7FE6FEC766</vt:lpwstr>
  </property>
</Properties>
</file>