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2"/>
    <p:sldMasterId id="2147483662" r:id="rId3"/>
  </p:sldMasterIdLst>
  <p:notesMasterIdLst>
    <p:notesMasterId r:id="rId5"/>
  </p:notesMasterIdLst>
  <p:handoutMasterIdLst>
    <p:handoutMasterId r:id="rId6"/>
  </p:handoutMasterIdLst>
  <p:sldIdLst>
    <p:sldId id="264" r:id="rId4"/>
  </p:sldIdLst>
  <p:sldSz cx="51206400" cy="36576000"/>
  <p:notesSz cx="9236075" cy="7010400"/>
  <p:defaultTextStyle>
    <a:defPPr>
      <a:defRPr lang="en-US"/>
    </a:defPPr>
    <a:lvl1pPr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5pPr>
    <a:lvl6pPr marL="2286000" algn="l" defTabSz="914400" rtl="0" eaLnBrk="1" latinLnBrk="0" hangingPunct="1">
      <a:defRPr sz="9900" kern="1200">
        <a:solidFill>
          <a:schemeClr val="tx1"/>
        </a:solidFill>
        <a:latin typeface="Times New Roman" pitchFamily="18" charset="0"/>
        <a:ea typeface="+mn-ea"/>
        <a:cs typeface="+mn-cs"/>
      </a:defRPr>
    </a:lvl6pPr>
    <a:lvl7pPr marL="2743200" algn="l" defTabSz="914400" rtl="0" eaLnBrk="1" latinLnBrk="0" hangingPunct="1">
      <a:defRPr sz="9900" kern="1200">
        <a:solidFill>
          <a:schemeClr val="tx1"/>
        </a:solidFill>
        <a:latin typeface="Times New Roman" pitchFamily="18" charset="0"/>
        <a:ea typeface="+mn-ea"/>
        <a:cs typeface="+mn-cs"/>
      </a:defRPr>
    </a:lvl7pPr>
    <a:lvl8pPr marL="3200400" algn="l" defTabSz="914400" rtl="0" eaLnBrk="1" latinLnBrk="0" hangingPunct="1">
      <a:defRPr sz="9900" kern="1200">
        <a:solidFill>
          <a:schemeClr val="tx1"/>
        </a:solidFill>
        <a:latin typeface="Times New Roman" pitchFamily="18" charset="0"/>
        <a:ea typeface="+mn-ea"/>
        <a:cs typeface="+mn-cs"/>
      </a:defRPr>
    </a:lvl8pPr>
    <a:lvl9pPr marL="3657600" algn="l" defTabSz="914400" rtl="0" eaLnBrk="1" latinLnBrk="0" hangingPunct="1">
      <a:defRPr sz="9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Johnson (IWNM)" initials="" lastIdx="4" clrIdx="0"/>
  <p:cmAuthor id="1" name="v-debuye" initials="" lastIdx="8" clrIdx="1"/>
  <p:cmAuthor id="2" name="a-bumont"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CC"/>
    <a:srgbClr val="8AA5DC"/>
    <a:srgbClr val="FFFFFF"/>
    <a:srgbClr val="FF33CC"/>
    <a:srgbClr val="333333"/>
    <a:srgbClr val="004442"/>
    <a:srgbClr val="0080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34" autoAdjust="0"/>
    <p:restoredTop sz="96307" autoAdjust="0"/>
  </p:normalViewPr>
  <p:slideViewPr>
    <p:cSldViewPr>
      <p:cViewPr varScale="1">
        <p:scale>
          <a:sx n="13" d="100"/>
          <a:sy n="13" d="100"/>
        </p:scale>
        <p:origin x="436" y="84"/>
      </p:cViewPr>
      <p:guideLst>
        <p:guide orient="horz" pos="11520"/>
        <p:guide pos="16128"/>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2.xml"/><Relationship Id="rId7" Type="http://schemas.openxmlformats.org/officeDocument/2006/relationships/commentAuthors" Target="commentAuthor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878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defTabSz="923925">
              <a:spcBef>
                <a:spcPct val="0"/>
              </a:spcBef>
              <a:buFontTx/>
              <a:buNone/>
              <a:defRPr sz="1200">
                <a:latin typeface="Arial" charset="0"/>
              </a:defRPr>
            </a:lvl1pPr>
          </a:lstStyle>
          <a:p>
            <a:endParaRPr lang="en-US"/>
          </a:p>
        </p:txBody>
      </p:sp>
      <p:sp>
        <p:nvSpPr>
          <p:cNvPr id="9219" name="Rectangle 3"/>
          <p:cNvSpPr>
            <a:spLocks noGrp="1" noChangeArrowheads="1"/>
          </p:cNvSpPr>
          <p:nvPr>
            <p:ph type="dt" sz="quarter" idx="1"/>
          </p:nvPr>
        </p:nvSpPr>
        <p:spPr bwMode="auto">
          <a:xfrm>
            <a:off x="5213350" y="0"/>
            <a:ext cx="3986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algn="r" defTabSz="923925">
              <a:spcBef>
                <a:spcPct val="0"/>
              </a:spcBef>
              <a:buFontTx/>
              <a:buNone/>
              <a:defRPr sz="1200">
                <a:latin typeface="Arial" charset="0"/>
              </a:defRPr>
            </a:lvl1pPr>
          </a:lstStyle>
          <a:p>
            <a:endParaRPr lang="en-US"/>
          </a:p>
        </p:txBody>
      </p:sp>
      <p:sp>
        <p:nvSpPr>
          <p:cNvPr id="9220" name="Rectangle 4"/>
          <p:cNvSpPr>
            <a:spLocks noGrp="1" noChangeArrowheads="1"/>
          </p:cNvSpPr>
          <p:nvPr>
            <p:ph type="ftr" sz="quarter" idx="2"/>
          </p:nvPr>
        </p:nvSpPr>
        <p:spPr bwMode="auto">
          <a:xfrm>
            <a:off x="0" y="6621463"/>
            <a:ext cx="39878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defTabSz="923925">
              <a:spcBef>
                <a:spcPct val="0"/>
              </a:spcBef>
              <a:buFontTx/>
              <a:buNone/>
              <a:defRPr sz="1200">
                <a:latin typeface="Arial" charset="0"/>
              </a:defRPr>
            </a:lvl1pPr>
          </a:lstStyle>
          <a:p>
            <a:endParaRPr lang="en-US"/>
          </a:p>
        </p:txBody>
      </p:sp>
      <p:sp>
        <p:nvSpPr>
          <p:cNvPr id="9221" name="Rectangle 5"/>
          <p:cNvSpPr>
            <a:spLocks noGrp="1" noChangeArrowheads="1"/>
          </p:cNvSpPr>
          <p:nvPr>
            <p:ph type="sldNum" sz="quarter" idx="3"/>
          </p:nvPr>
        </p:nvSpPr>
        <p:spPr bwMode="auto">
          <a:xfrm>
            <a:off x="5213350" y="6621463"/>
            <a:ext cx="39862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algn="r" defTabSz="923925">
              <a:spcBef>
                <a:spcPct val="0"/>
              </a:spcBef>
              <a:buFontTx/>
              <a:buNone/>
              <a:defRPr sz="1200">
                <a:latin typeface="Arial" charset="0"/>
              </a:defRPr>
            </a:lvl1pPr>
          </a:lstStyle>
          <a:p>
            <a:fld id="{51174361-862A-42D6-B3EE-881F47FEA0E5}" type="slidenum">
              <a:rPr lang="en-US"/>
              <a:pPr/>
              <a:t>‹#›</a:t>
            </a:fld>
            <a:endParaRPr lang="en-US"/>
          </a:p>
        </p:txBody>
      </p:sp>
    </p:spTree>
    <p:extLst>
      <p:ext uri="{BB962C8B-B14F-4D97-AF65-F5344CB8AC3E}">
        <p14:creationId xmlns:p14="http://schemas.microsoft.com/office/powerpoint/2010/main" val="103160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028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endParaRPr lang="en-US" dirty="0"/>
          </a:p>
        </p:txBody>
      </p:sp>
      <p:sp>
        <p:nvSpPr>
          <p:cNvPr id="3" name="Subtitle 2"/>
          <p:cNvSpPr>
            <a:spLocks noGrp="1"/>
          </p:cNvSpPr>
          <p:nvPr>
            <p:ph type="subTitle" idx="1"/>
          </p:nvPr>
        </p:nvSpPr>
        <p:spPr>
          <a:xfrm>
            <a:off x="7680325" y="20726400"/>
            <a:ext cx="35845750" cy="93472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CB16B3DE-DF09-4906-844B-5EE0F3CA3599}" type="slidenum">
              <a:rPr lang="en-US"/>
              <a:pPr/>
              <a:t>‹#›</a:t>
            </a:fld>
            <a:endParaRPr lang="en-US"/>
          </a:p>
        </p:txBody>
      </p:sp>
    </p:spTree>
    <p:extLst>
      <p:ext uri="{BB962C8B-B14F-4D97-AF65-F5344CB8AC3E}">
        <p14:creationId xmlns:p14="http://schemas.microsoft.com/office/powerpoint/2010/main" val="170036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60638" y="8534400"/>
            <a:ext cx="46085125" cy="24137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61B589F5-D518-43B7-B956-3BF6DAD420C8}" type="slidenum">
              <a:rPr lang="en-US"/>
              <a:pPr/>
              <a:t>‹#›</a:t>
            </a:fld>
            <a:endParaRPr lang="en-US"/>
          </a:p>
        </p:txBody>
      </p:sp>
    </p:spTree>
    <p:extLst>
      <p:ext uri="{BB962C8B-B14F-4D97-AF65-F5344CB8AC3E}">
        <p14:creationId xmlns:p14="http://schemas.microsoft.com/office/powerpoint/2010/main" val="184543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638" y="1465263"/>
            <a:ext cx="34412237" cy="312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7D77BDF0-292A-494B-9D2E-6D647367B3A4}" type="slidenum">
              <a:rPr lang="en-US"/>
              <a:pPr/>
              <a:t>‹#›</a:t>
            </a:fld>
            <a:endParaRPr lang="en-US"/>
          </a:p>
        </p:txBody>
      </p:sp>
    </p:spTree>
    <p:extLst>
      <p:ext uri="{BB962C8B-B14F-4D97-AF65-F5344CB8AC3E}">
        <p14:creationId xmlns:p14="http://schemas.microsoft.com/office/powerpoint/2010/main" val="45149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p>
            <a:r>
              <a:rPr lang="en-US"/>
              <a:t>Click to edit Master title style</a:t>
            </a:r>
          </a:p>
        </p:txBody>
      </p:sp>
      <p:sp>
        <p:nvSpPr>
          <p:cNvPr id="3" name="Text Placeholder 2"/>
          <p:cNvSpPr>
            <a:spLocks noGrp="1"/>
          </p:cNvSpPr>
          <p:nvPr>
            <p:ph type="body" sz="half" idx="1"/>
          </p:nvPr>
        </p:nvSpPr>
        <p:spPr>
          <a:xfrm>
            <a:off x="2560638" y="8534400"/>
            <a:ext cx="22966362" cy="2413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79400" y="8534400"/>
            <a:ext cx="22966363" cy="11991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679400" y="20678775"/>
            <a:ext cx="22966363" cy="11993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36698238" y="33307338"/>
            <a:ext cx="11947525" cy="2540000"/>
          </a:xfrm>
          <a:prstGeom prst="rect">
            <a:avLst/>
          </a:prstGeom>
        </p:spPr>
        <p:txBody>
          <a:bodyPr/>
          <a:lstStyle>
            <a:lvl1pPr>
              <a:defRPr/>
            </a:lvl1pPr>
          </a:lstStyle>
          <a:p>
            <a:fld id="{399F81F1-3B06-4A4B-9BD7-73B44DED6B47}" type="slidenum">
              <a:rPr lang="en-US"/>
              <a:pPr/>
              <a:t>‹#›</a:t>
            </a:fld>
            <a:endParaRPr lang="en-US"/>
          </a:p>
        </p:txBody>
      </p:sp>
    </p:spTree>
    <p:extLst>
      <p:ext uri="{BB962C8B-B14F-4D97-AF65-F5344CB8AC3E}">
        <p14:creationId xmlns:p14="http://schemas.microsoft.com/office/powerpoint/2010/main" val="165831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endParaRPr lang="en-GB"/>
          </a:p>
        </p:txBody>
      </p:sp>
      <p:sp>
        <p:nvSpPr>
          <p:cNvPr id="3" name="Subtitle 2"/>
          <p:cNvSpPr>
            <a:spLocks noGrp="1"/>
          </p:cNvSpPr>
          <p:nvPr>
            <p:ph type="subTitle" idx="1"/>
          </p:nvPr>
        </p:nvSpPr>
        <p:spPr>
          <a:xfrm>
            <a:off x="7680325" y="20726400"/>
            <a:ext cx="35845750" cy="934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85189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103289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84534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60638" y="8534400"/>
            <a:ext cx="22966362"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5679400" y="8534400"/>
            <a:ext cx="22966363"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985E18-E975-48C7-88F1-BC3AB5AE5FA6}"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85811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985E18-E975-48C7-88F1-BC3AB5AE5FA6}" type="datetimeFigureOut">
              <a:rPr lang="en-GB" smtClean="0"/>
              <a:t>13/06/2022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809098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985E18-E975-48C7-88F1-BC3AB5AE5FA6}" type="datetimeFigureOut">
              <a:rPr lang="en-GB" smtClean="0"/>
              <a:t>13/06/2022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752683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85E18-E975-48C7-88F1-BC3AB5AE5FA6}" type="datetimeFigureOut">
              <a:rPr lang="en-GB" smtClean="0"/>
              <a:t>13/06/2022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348778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560638" y="8534400"/>
            <a:ext cx="46085125" cy="2413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E11B922D-2EB9-440C-AD24-8BCA926725CE}" type="slidenum">
              <a:rPr lang="en-US"/>
              <a:pPr/>
              <a:t>‹#›</a:t>
            </a:fld>
            <a:endParaRPr lang="en-US"/>
          </a:p>
        </p:txBody>
      </p:sp>
    </p:spTree>
    <p:extLst>
      <p:ext uri="{BB962C8B-B14F-4D97-AF65-F5344CB8AC3E}">
        <p14:creationId xmlns:p14="http://schemas.microsoft.com/office/powerpoint/2010/main" val="1784119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85E18-E975-48C7-88F1-BC3AB5AE5FA6}"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775541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85E18-E975-48C7-88F1-BC3AB5AE5FA6}"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611516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7523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60638" y="1465263"/>
            <a:ext cx="34412237" cy="312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93518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044950" y="15501938"/>
            <a:ext cx="43526075" cy="8001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6170FA14-9D39-4806-949E-B3BE3891BC43}" type="slidenum">
              <a:rPr lang="en-US"/>
              <a:pPr/>
              <a:t>‹#›</a:t>
            </a:fld>
            <a:endParaRPr lang="en-US"/>
          </a:p>
        </p:txBody>
      </p:sp>
    </p:spTree>
    <p:extLst>
      <p:ext uri="{BB962C8B-B14F-4D97-AF65-F5344CB8AC3E}">
        <p14:creationId xmlns:p14="http://schemas.microsoft.com/office/powerpoint/2010/main" val="217883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60638" y="8534400"/>
            <a:ext cx="22966362" cy="24137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8534400"/>
            <a:ext cx="22966363" cy="24137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BB6C924F-BBDA-41FD-9C55-1FB7E56E7068}" type="slidenum">
              <a:rPr lang="en-US"/>
              <a:pPr/>
              <a:t>‹#›</a:t>
            </a:fld>
            <a:endParaRPr lang="en-US"/>
          </a:p>
        </p:txBody>
      </p:sp>
    </p:spTree>
    <p:extLst>
      <p:ext uri="{BB962C8B-B14F-4D97-AF65-F5344CB8AC3E}">
        <p14:creationId xmlns:p14="http://schemas.microsoft.com/office/powerpoint/2010/main" val="154157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186738"/>
            <a:ext cx="22625050"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186738"/>
            <a:ext cx="22632988"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36698238" y="33307338"/>
            <a:ext cx="11947525" cy="2540000"/>
          </a:xfrm>
          <a:prstGeom prst="rect">
            <a:avLst/>
          </a:prstGeom>
        </p:spPr>
        <p:txBody>
          <a:bodyPr/>
          <a:lstStyle>
            <a:lvl1pPr>
              <a:defRPr/>
            </a:lvl1pPr>
          </a:lstStyle>
          <a:p>
            <a:fld id="{5D7FBADF-B505-4198-8365-9B71066E0556}" type="slidenum">
              <a:rPr lang="en-US"/>
              <a:pPr/>
              <a:t>‹#›</a:t>
            </a:fld>
            <a:endParaRPr lang="en-US"/>
          </a:p>
        </p:txBody>
      </p:sp>
    </p:spTree>
    <p:extLst>
      <p:ext uri="{BB962C8B-B14F-4D97-AF65-F5344CB8AC3E}">
        <p14:creationId xmlns:p14="http://schemas.microsoft.com/office/powerpoint/2010/main" val="210379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36698238" y="33307338"/>
            <a:ext cx="11947525" cy="2540000"/>
          </a:xfrm>
          <a:prstGeom prst="rect">
            <a:avLst/>
          </a:prstGeom>
        </p:spPr>
        <p:txBody>
          <a:bodyPr/>
          <a:lstStyle>
            <a:lvl1pPr>
              <a:defRPr/>
            </a:lvl1pPr>
          </a:lstStyle>
          <a:p>
            <a:fld id="{22942252-4A21-4631-A3D7-208DDDEC7C17}" type="slidenum">
              <a:rPr lang="en-US"/>
              <a:pPr/>
              <a:t>‹#›</a:t>
            </a:fld>
            <a:endParaRPr lang="en-US"/>
          </a:p>
        </p:txBody>
      </p:sp>
    </p:spTree>
    <p:extLst>
      <p:ext uri="{BB962C8B-B14F-4D97-AF65-F5344CB8AC3E}">
        <p14:creationId xmlns:p14="http://schemas.microsoft.com/office/powerpoint/2010/main" val="111038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36698238" y="33307338"/>
            <a:ext cx="11947525" cy="2540000"/>
          </a:xfrm>
          <a:prstGeom prst="rect">
            <a:avLst/>
          </a:prstGeom>
        </p:spPr>
        <p:txBody>
          <a:bodyPr/>
          <a:lstStyle>
            <a:lvl1pPr>
              <a:defRPr/>
            </a:lvl1pPr>
          </a:lstStyle>
          <a:p>
            <a:fld id="{C9AFCFBB-598A-4730-9CBA-908DB7144FCC}" type="slidenum">
              <a:rPr lang="en-US"/>
              <a:pPr/>
              <a:t>‹#›</a:t>
            </a:fld>
            <a:endParaRPr lang="en-US"/>
          </a:p>
        </p:txBody>
      </p:sp>
    </p:spTree>
    <p:extLst>
      <p:ext uri="{BB962C8B-B14F-4D97-AF65-F5344CB8AC3E}">
        <p14:creationId xmlns:p14="http://schemas.microsoft.com/office/powerpoint/2010/main" val="75912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55738"/>
            <a:ext cx="28625800" cy="31216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653338"/>
            <a:ext cx="16846550" cy="25019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D4657E9A-23B7-4516-94D3-88C02B0CF07E}" type="slidenum">
              <a:rPr lang="en-US"/>
              <a:pPr/>
              <a:t>‹#›</a:t>
            </a:fld>
            <a:endParaRPr lang="en-US"/>
          </a:p>
        </p:txBody>
      </p:sp>
    </p:spTree>
    <p:extLst>
      <p:ext uri="{BB962C8B-B14F-4D97-AF65-F5344CB8AC3E}">
        <p14:creationId xmlns:p14="http://schemas.microsoft.com/office/powerpoint/2010/main" val="239119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268663"/>
            <a:ext cx="30724475" cy="2194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036175" y="28625800"/>
            <a:ext cx="30724475" cy="4292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8928F014-7DFC-418B-9919-09D778EA7847}" type="slidenum">
              <a:rPr lang="en-US"/>
              <a:pPr/>
              <a:t>‹#›</a:t>
            </a:fld>
            <a:endParaRPr lang="en-US"/>
          </a:p>
        </p:txBody>
      </p:sp>
    </p:spTree>
    <p:extLst>
      <p:ext uri="{BB962C8B-B14F-4D97-AF65-F5344CB8AC3E}">
        <p14:creationId xmlns:p14="http://schemas.microsoft.com/office/powerpoint/2010/main" val="307214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2920680" y="1870176"/>
            <a:ext cx="460851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39725" indent="-339725" algn="l" rtl="0" eaLnBrk="1" fontAlgn="base" hangingPunct="1">
        <a:spcBef>
          <a:spcPct val="20000"/>
        </a:spcBef>
        <a:spcAft>
          <a:spcPct val="0"/>
        </a:spcAft>
        <a:buChar char="•"/>
        <a:defRPr sz="3300">
          <a:solidFill>
            <a:schemeClr val="tx1"/>
          </a:solidFill>
          <a:latin typeface="+mn-lt"/>
          <a:ea typeface="+mn-ea"/>
          <a:cs typeface="+mn-cs"/>
        </a:defRPr>
      </a:lvl1pPr>
      <a:lvl2pPr marL="739775" indent="-287338" algn="l" rtl="0" eaLnBrk="1" fontAlgn="base" hangingPunct="1">
        <a:spcBef>
          <a:spcPct val="20000"/>
        </a:spcBef>
        <a:spcAft>
          <a:spcPct val="0"/>
        </a:spcAft>
        <a:buChar char="–"/>
        <a:defRPr sz="2700">
          <a:solidFill>
            <a:schemeClr val="tx1"/>
          </a:solidFill>
          <a:latin typeface="+mn-lt"/>
        </a:defRPr>
      </a:lvl2pPr>
      <a:lvl3pPr marL="1141413" indent="-227013" algn="l" rtl="0" eaLnBrk="1" fontAlgn="base" hangingPunct="1">
        <a:spcBef>
          <a:spcPct val="20000"/>
        </a:spcBef>
        <a:spcAft>
          <a:spcPct val="0"/>
        </a:spcAft>
        <a:buChar char="•"/>
        <a:defRPr sz="2200">
          <a:solidFill>
            <a:schemeClr val="tx1"/>
          </a:solidFill>
          <a:latin typeface="+mn-lt"/>
        </a:defRPr>
      </a:lvl3pPr>
      <a:lvl4pPr marL="1601788" indent="-234950" algn="l" rtl="0" eaLnBrk="1" fontAlgn="base" hangingPunct="1">
        <a:spcBef>
          <a:spcPct val="20000"/>
        </a:spcBef>
        <a:spcAft>
          <a:spcPct val="0"/>
        </a:spcAft>
        <a:buChar char="–"/>
        <a:defRPr sz="2200">
          <a:solidFill>
            <a:schemeClr val="tx1"/>
          </a:solidFill>
          <a:latin typeface="+mn-lt"/>
        </a:defRPr>
      </a:lvl4pPr>
      <a:lvl5pPr marL="2055813" indent="-227013" algn="l" rtl="0" eaLnBrk="1" fontAlgn="base" hangingPunct="1">
        <a:spcBef>
          <a:spcPct val="20000"/>
        </a:spcBef>
        <a:spcAft>
          <a:spcPct val="0"/>
        </a:spcAft>
        <a:buChar char="»"/>
        <a:defRPr sz="2200">
          <a:solidFill>
            <a:schemeClr val="tx1"/>
          </a:solidFill>
          <a:latin typeface="+mn-lt"/>
        </a:defRPr>
      </a:lvl5pPr>
      <a:lvl6pPr marL="2513013" indent="-227013" algn="l" rtl="0" eaLnBrk="1" fontAlgn="base" hangingPunct="1">
        <a:spcBef>
          <a:spcPct val="20000"/>
        </a:spcBef>
        <a:spcAft>
          <a:spcPct val="0"/>
        </a:spcAft>
        <a:buChar char="»"/>
        <a:defRPr sz="2200">
          <a:solidFill>
            <a:schemeClr val="tx1"/>
          </a:solidFill>
          <a:latin typeface="+mn-lt"/>
        </a:defRPr>
      </a:lvl6pPr>
      <a:lvl7pPr marL="2970213" indent="-227013" algn="l" rtl="0" eaLnBrk="1" fontAlgn="base" hangingPunct="1">
        <a:spcBef>
          <a:spcPct val="20000"/>
        </a:spcBef>
        <a:spcAft>
          <a:spcPct val="0"/>
        </a:spcAft>
        <a:buChar char="»"/>
        <a:defRPr sz="2200">
          <a:solidFill>
            <a:schemeClr val="tx1"/>
          </a:solidFill>
          <a:latin typeface="+mn-lt"/>
        </a:defRPr>
      </a:lvl7pPr>
      <a:lvl8pPr marL="3427413" indent="-227013" algn="l" rtl="0" eaLnBrk="1" fontAlgn="base" hangingPunct="1">
        <a:spcBef>
          <a:spcPct val="20000"/>
        </a:spcBef>
        <a:spcAft>
          <a:spcPct val="0"/>
        </a:spcAft>
        <a:buChar char="»"/>
        <a:defRPr sz="2200">
          <a:solidFill>
            <a:schemeClr val="tx1"/>
          </a:solidFill>
          <a:latin typeface="+mn-lt"/>
        </a:defRPr>
      </a:lvl8pPr>
      <a:lvl9pPr marL="3884613" indent="-227013"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638" y="1465263"/>
            <a:ext cx="46085125" cy="3285233"/>
          </a:xfrm>
          <a:prstGeom prst="rect">
            <a:avLst/>
          </a:prstGeom>
        </p:spPr>
        <p:txBody>
          <a:bodyPr vert="horz" lIns="91440" tIns="45720" rIns="91440" bIns="45720" rtlCol="0" anchor="ctr">
            <a:normAutofit/>
          </a:bodyPr>
          <a:lstStyle/>
          <a:p>
            <a:r>
              <a:rPr lang="en-US" dirty="0"/>
              <a:t>Title </a:t>
            </a:r>
            <a:endParaRPr lang="en-GB" dirty="0"/>
          </a:p>
        </p:txBody>
      </p:sp>
      <p:sp>
        <p:nvSpPr>
          <p:cNvPr id="3" name="Text Placeholder 2"/>
          <p:cNvSpPr>
            <a:spLocks noGrp="1"/>
          </p:cNvSpPr>
          <p:nvPr>
            <p:ph type="body" idx="1"/>
          </p:nvPr>
        </p:nvSpPr>
        <p:spPr>
          <a:xfrm>
            <a:off x="2560638" y="8534400"/>
            <a:ext cx="46085125" cy="24137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560638" y="33901063"/>
            <a:ext cx="11947525" cy="1946275"/>
          </a:xfrm>
          <a:prstGeom prst="rect">
            <a:avLst/>
          </a:prstGeom>
        </p:spPr>
        <p:txBody>
          <a:bodyPr vert="horz" lIns="91440" tIns="45720" rIns="91440" bIns="45720" rtlCol="0" anchor="ctr"/>
          <a:lstStyle>
            <a:lvl1pPr algn="l">
              <a:defRPr sz="1200">
                <a:solidFill>
                  <a:schemeClr val="tx1">
                    <a:tint val="75000"/>
                  </a:schemeClr>
                </a:solidFill>
              </a:defRPr>
            </a:lvl1pPr>
          </a:lstStyle>
          <a:p>
            <a:fld id="{20985E18-E975-48C7-88F1-BC3AB5AE5FA6}" type="datetimeFigureOut">
              <a:rPr lang="en-GB" smtClean="0"/>
              <a:t>13/06/2022</a:t>
            </a:fld>
            <a:endParaRPr lang="en-GB"/>
          </a:p>
        </p:txBody>
      </p:sp>
      <p:sp>
        <p:nvSpPr>
          <p:cNvPr id="5" name="Footer Placeholder 4"/>
          <p:cNvSpPr>
            <a:spLocks noGrp="1"/>
          </p:cNvSpPr>
          <p:nvPr>
            <p:ph type="ftr" sz="quarter" idx="3"/>
          </p:nvPr>
        </p:nvSpPr>
        <p:spPr>
          <a:xfrm>
            <a:off x="17495838" y="33901063"/>
            <a:ext cx="16214725" cy="1946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6698238" y="33901063"/>
            <a:ext cx="11947525" cy="1946275"/>
          </a:xfrm>
          <a:prstGeom prst="rect">
            <a:avLst/>
          </a:prstGeom>
        </p:spPr>
        <p:txBody>
          <a:bodyPr vert="horz" lIns="91440" tIns="45720" rIns="91440" bIns="45720" rtlCol="0" anchor="ctr"/>
          <a:lstStyle>
            <a:lvl1pPr algn="r">
              <a:defRPr sz="1200">
                <a:solidFill>
                  <a:schemeClr val="tx1">
                    <a:tint val="75000"/>
                  </a:schemeClr>
                </a:solidFill>
              </a:defRPr>
            </a:lvl1pPr>
          </a:lstStyle>
          <a:p>
            <a:fld id="{570DD09B-537C-4E71-B1D9-B5312FED9F98}" type="slidenum">
              <a:rPr lang="en-GB" smtClean="0"/>
              <a:t>‹#›</a:t>
            </a:fld>
            <a:endParaRPr lang="en-GB"/>
          </a:p>
        </p:txBody>
      </p:sp>
    </p:spTree>
    <p:extLst>
      <p:ext uri="{BB962C8B-B14F-4D97-AF65-F5344CB8AC3E}">
        <p14:creationId xmlns:p14="http://schemas.microsoft.com/office/powerpoint/2010/main" val="5563279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mailto:drago@entostudio.com" TargetMode="External"/><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hyperlink" Target="mailto:giuseppe.spina@ekommerce.it" TargetMode="External"/><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0640" y="376494"/>
            <a:ext cx="45869096" cy="3221874"/>
          </a:xfrm>
        </p:spPr>
        <p:txBody>
          <a:bodyPr/>
          <a:lstStyle/>
          <a:p>
            <a:r>
              <a:rPr lang="en-US" sz="8000" dirty="0">
                <a:latin typeface="Arial Rounded MT Bold" panose="020F0704030504030204" pitchFamily="34" charset="0"/>
              </a:rPr>
              <a:t>Evaluation of the new suppression system </a:t>
            </a:r>
            <a:r>
              <a:rPr lang="en-US" sz="8000" dirty="0" err="1">
                <a:latin typeface="Arial Rounded MT Bold" panose="020F0704030504030204" pitchFamily="34" charset="0"/>
              </a:rPr>
              <a:t>Ekomille</a:t>
            </a:r>
            <a:r>
              <a:rPr lang="en-US" sz="8000" dirty="0">
                <a:latin typeface="Arial Rounded MT Bold" panose="020F0704030504030204" pitchFamily="34" charset="0"/>
              </a:rPr>
              <a:t> CO</a:t>
            </a:r>
            <a:r>
              <a:rPr lang="en-US" sz="8000" baseline="-25000" dirty="0">
                <a:latin typeface="Arial Rounded MT Bold" panose="020F0704030504030204" pitchFamily="34" charset="0"/>
              </a:rPr>
              <a:t>2</a:t>
            </a:r>
            <a:r>
              <a:rPr lang="en-US" sz="8000" baseline="30000" dirty="0">
                <a:latin typeface="Arial Rounded MT Bold" panose="020F0704030504030204" pitchFamily="34" charset="0"/>
              </a:rPr>
              <a:t>®</a:t>
            </a:r>
            <a:r>
              <a:rPr lang="en-US" sz="8000" dirty="0">
                <a:latin typeface="Arial Rounded MT Bold" panose="020F0704030504030204" pitchFamily="34" charset="0"/>
              </a:rPr>
              <a:t>, </a:t>
            </a:r>
            <a:br>
              <a:rPr lang="en-US" sz="8000" dirty="0">
                <a:latin typeface="Arial Rounded MT Bold" panose="020F0704030504030204" pitchFamily="34" charset="0"/>
              </a:rPr>
            </a:br>
            <a:r>
              <a:rPr lang="en-US" sz="8000" dirty="0">
                <a:latin typeface="Arial Rounded MT Bold" panose="020F0704030504030204" pitchFamily="34" charset="0"/>
              </a:rPr>
              <a:t>for animal friendly rodent management.</a:t>
            </a:r>
            <a:endParaRPr lang="en-GB" sz="8000" dirty="0">
              <a:latin typeface="Arial Rounded MT Bold" panose="020F0704030504030204" pitchFamily="34" charset="0"/>
            </a:endParaRPr>
          </a:p>
        </p:txBody>
      </p:sp>
      <p:sp>
        <p:nvSpPr>
          <p:cNvPr id="3" name="Content Placeholder 2"/>
          <p:cNvSpPr>
            <a:spLocks noGrp="1"/>
          </p:cNvSpPr>
          <p:nvPr>
            <p:ph idx="1"/>
          </p:nvPr>
        </p:nvSpPr>
        <p:spPr>
          <a:xfrm>
            <a:off x="460376" y="5534912"/>
            <a:ext cx="13333056" cy="18369712"/>
          </a:xfrm>
          <a:solidFill>
            <a:schemeClr val="bg1">
              <a:alpha val="88000"/>
            </a:schemeClr>
          </a:solidFill>
          <a:ln/>
        </p:spPr>
        <p:style>
          <a:lnRef idx="1">
            <a:schemeClr val="accent3"/>
          </a:lnRef>
          <a:fillRef idx="2">
            <a:schemeClr val="accent3"/>
          </a:fillRef>
          <a:effectRef idx="1">
            <a:schemeClr val="accent3"/>
          </a:effectRef>
          <a:fontRef idx="minor">
            <a:schemeClr val="dk1"/>
          </a:fontRef>
        </p:style>
        <p:txBody>
          <a:bodyPr lIns="360000" rIns="360000"/>
          <a:lstStyle/>
          <a:p>
            <a:pPr marL="0" indent="0">
              <a:buNone/>
            </a:pPr>
            <a:endParaRPr lang="en-GB" sz="2000" dirty="0"/>
          </a:p>
          <a:p>
            <a:pPr marL="0" indent="0">
              <a:buNone/>
            </a:pPr>
            <a:r>
              <a:rPr lang="en-GB" sz="4000" b="1" dirty="0"/>
              <a:t>Introduction</a:t>
            </a:r>
          </a:p>
          <a:p>
            <a:pPr marL="0" indent="0" algn="just" defTabSz="457200">
              <a:buNone/>
            </a:pPr>
            <a:r>
              <a:rPr lang="en-US" sz="3600" dirty="0"/>
              <a:t>Rodentia is the biggest family in the order of Mammalia, with over 40% of the species. Few species of rodents are strictly associated to human, and they are cause of serious directly and indirectly damages, by consuming or fouling stored products, acting as disease vectors or destroying infrastructure. In this contest, Rodent Management is essential, to preserve human safety. The available trapping systems in the market like glue traps, or snap trap, not guarantee a human suppression for rodent trapped, however other types like electronic traps or carbon dioxide single catch trap ensure a human death but can do only single catch.</a:t>
            </a:r>
          </a:p>
          <a:p>
            <a:pPr marL="0" indent="0" algn="just" defTabSz="457200">
              <a:buNone/>
            </a:pPr>
            <a:r>
              <a:rPr lang="en-US" sz="3600" dirty="0"/>
              <a:t>Carbon Dioxide is widely used for the euthanasic suppression of rodents in laboratory. In Europe this aspect was first regulated with the Directive 86/609/EEC and actually, is operative Directive 2010/63/EU. </a:t>
            </a:r>
          </a:p>
          <a:p>
            <a:pPr marL="0" indent="0" algn="just" defTabSz="457200">
              <a:buNone/>
            </a:pPr>
            <a:r>
              <a:rPr lang="en-US" sz="3600" dirty="0"/>
              <a:t>The effect of the inhalation in animals of Carbon Dioxide was observed by </a:t>
            </a:r>
            <a:r>
              <a:rPr lang="en-US" sz="3600" dirty="0" err="1"/>
              <a:t>Hyckman</a:t>
            </a:r>
            <a:r>
              <a:rPr lang="en-US" sz="3600" dirty="0"/>
              <a:t> in 1824 (</a:t>
            </a:r>
            <a:r>
              <a:rPr lang="en-US" sz="3600" dirty="0" err="1"/>
              <a:t>Lumb</a:t>
            </a:r>
            <a:r>
              <a:rPr lang="en-US" sz="3600" dirty="0"/>
              <a:t> &amp; Jones, 1973). Especially in the 80s, it has become evident that administration of Carbon Dioxide can was a fast and safe euthanasia method, because the induction of unconsciousness is rapid (</a:t>
            </a:r>
            <a:r>
              <a:rPr lang="en-US" sz="3600" dirty="0" err="1"/>
              <a:t>Forslid</a:t>
            </a:r>
            <a:r>
              <a:rPr lang="en-US" sz="3600" dirty="0"/>
              <a:t> </a:t>
            </a:r>
            <a:r>
              <a:rPr lang="en-US" sz="3600" i="1" dirty="0"/>
              <a:t>et al</a:t>
            </a:r>
            <a:r>
              <a:rPr lang="en-US" sz="3600" dirty="0"/>
              <a:t>., 1986; </a:t>
            </a:r>
            <a:r>
              <a:rPr lang="en-US" sz="3600" dirty="0" err="1"/>
              <a:t>Forslid</a:t>
            </a:r>
            <a:r>
              <a:rPr lang="en-US" sz="3600" dirty="0"/>
              <a:t> 1987; </a:t>
            </a:r>
            <a:r>
              <a:rPr lang="en-US" sz="3600" dirty="0" err="1"/>
              <a:t>Forslid</a:t>
            </a:r>
            <a:r>
              <a:rPr lang="en-US" sz="3600" dirty="0"/>
              <a:t> &amp; </a:t>
            </a:r>
            <a:r>
              <a:rPr lang="en-US" sz="3600" dirty="0" err="1"/>
              <a:t>Augustinsson</a:t>
            </a:r>
            <a:r>
              <a:rPr lang="en-US" sz="3600" dirty="0"/>
              <a:t>, 1988). The inhalation of concentrations of CO</a:t>
            </a:r>
            <a:r>
              <a:rPr lang="en-US" sz="3600" baseline="-25000" dirty="0"/>
              <a:t>2</a:t>
            </a:r>
            <a:r>
              <a:rPr lang="en-US" sz="3600" dirty="0"/>
              <a:t> higher than 70% (Green, 1987; </a:t>
            </a:r>
            <a:r>
              <a:rPr lang="en-US" sz="3600" dirty="0" err="1"/>
              <a:t>Forslid</a:t>
            </a:r>
            <a:r>
              <a:rPr lang="en-US" sz="3600" dirty="0"/>
              <a:t> </a:t>
            </a:r>
            <a:r>
              <a:rPr lang="en-US" sz="3600" i="1" dirty="0"/>
              <a:t>et al</a:t>
            </a:r>
            <a:r>
              <a:rPr lang="en-US" sz="3600" dirty="0"/>
              <a:t>., 1986; </a:t>
            </a:r>
            <a:r>
              <a:rPr lang="en-US" sz="3600" dirty="0" err="1"/>
              <a:t>Blackshaw</a:t>
            </a:r>
            <a:r>
              <a:rPr lang="en-US" sz="3600" dirty="0"/>
              <a:t> </a:t>
            </a:r>
            <a:r>
              <a:rPr lang="en-US" sz="3600" i="1" dirty="0"/>
              <a:t>et al</a:t>
            </a:r>
            <a:r>
              <a:rPr lang="en-US" sz="3600" dirty="0"/>
              <a:t>., 1988; </a:t>
            </a:r>
            <a:r>
              <a:rPr lang="en-US" sz="3600" dirty="0" err="1"/>
              <a:t>Danneman</a:t>
            </a:r>
            <a:r>
              <a:rPr lang="en-US" sz="3600" dirty="0"/>
              <a:t> </a:t>
            </a:r>
            <a:r>
              <a:rPr lang="en-US" sz="3600" i="1" dirty="0"/>
              <a:t>et al</a:t>
            </a:r>
            <a:r>
              <a:rPr lang="en-US" sz="3600" dirty="0"/>
              <a:t>., 1997), to obtain quick loss of consciousness, followed by death of the animals.</a:t>
            </a:r>
          </a:p>
          <a:p>
            <a:pPr marL="0" indent="0" algn="just" defTabSz="457200">
              <a:buNone/>
            </a:pPr>
            <a:r>
              <a:rPr lang="en-US" sz="3600" dirty="0"/>
              <a:t>In the present work are reported the results of the trials of new suppression system </a:t>
            </a:r>
            <a:r>
              <a:rPr lang="en-US" sz="3600" dirty="0" err="1"/>
              <a:t>Ekomille</a:t>
            </a:r>
            <a:r>
              <a:rPr lang="en-US" sz="3600" dirty="0"/>
              <a:t> </a:t>
            </a:r>
            <a:r>
              <a:rPr lang="en-US" sz="3600" dirty="0">
                <a:latin typeface="Arial" panose="020B0604020202020204" pitchFamily="34" charset="0"/>
                <a:cs typeface="Arial" panose="020B0604020202020204" pitchFamily="34" charset="0"/>
              </a:rPr>
              <a:t>CO</a:t>
            </a:r>
            <a:r>
              <a:rPr lang="en-US" sz="3600" baseline="-25000" dirty="0">
                <a:latin typeface="Arial" panose="020B0604020202020204" pitchFamily="34" charset="0"/>
                <a:cs typeface="Arial" panose="020B0604020202020204" pitchFamily="34" charset="0"/>
              </a:rPr>
              <a:t>2</a:t>
            </a:r>
            <a:r>
              <a:rPr lang="en-US" sz="3600" baseline="30000" dirty="0">
                <a:latin typeface="Arial" panose="020B0604020202020204" pitchFamily="34" charset="0"/>
                <a:cs typeface="Arial" panose="020B0604020202020204" pitchFamily="34" charset="0"/>
              </a:rPr>
              <a:t>®</a:t>
            </a:r>
            <a:r>
              <a:rPr lang="en-US" sz="3600" dirty="0">
                <a:latin typeface="Arial Rounded MT Bold" panose="020F0704030504030204" pitchFamily="34" charset="0"/>
              </a:rPr>
              <a:t>. </a:t>
            </a:r>
            <a:r>
              <a:rPr lang="en-US" sz="3600" dirty="0"/>
              <a:t>The test was made to evaluate for each carbon dioxide bottle, the capacity of the carbon dioxide to suppress in a human mode 10 Rats.</a:t>
            </a:r>
          </a:p>
          <a:p>
            <a:pPr marL="0" indent="0" algn="just" defTabSz="457200">
              <a:buNone/>
            </a:pPr>
            <a:endParaRPr lang="en-GB" sz="4000" dirty="0"/>
          </a:p>
        </p:txBody>
      </p:sp>
      <p:sp>
        <p:nvSpPr>
          <p:cNvPr id="5" name="Title 1"/>
          <p:cNvSpPr txBox="1">
            <a:spLocks/>
          </p:cNvSpPr>
          <p:nvPr/>
        </p:nvSpPr>
        <p:spPr bwMode="auto">
          <a:xfrm>
            <a:off x="7457183" y="2662264"/>
            <a:ext cx="36076009" cy="294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buNone/>
            </a:pPr>
            <a:r>
              <a:rPr lang="en-GB" kern="0" dirty="0">
                <a:latin typeface="Arial Rounded MT Bold" panose="020F0704030504030204" pitchFamily="34" charset="0"/>
              </a:rPr>
              <a:t>Spina Giuseppe PhD – Ekommerce Srl, Via Venezia 18, </a:t>
            </a:r>
            <a:r>
              <a:rPr lang="en-GB" kern="0" dirty="0" err="1">
                <a:latin typeface="Arial Rounded MT Bold" panose="020F0704030504030204" pitchFamily="34" charset="0"/>
              </a:rPr>
              <a:t>Atessa</a:t>
            </a:r>
            <a:r>
              <a:rPr lang="en-GB" kern="0" dirty="0">
                <a:latin typeface="Arial Rounded MT Bold" panose="020F0704030504030204" pitchFamily="34" charset="0"/>
              </a:rPr>
              <a:t> (CH) Italy. E-mail: </a:t>
            </a:r>
            <a:r>
              <a:rPr lang="en-GB" kern="0" dirty="0">
                <a:latin typeface="Arial Rounded MT Bold" panose="020F0704030504030204" pitchFamily="34" charset="0"/>
                <a:hlinkClick r:id="rId2"/>
              </a:rPr>
              <a:t>giuseppe.spina@ekommerce.it</a:t>
            </a:r>
            <a:endParaRPr lang="en-GB" kern="0" dirty="0">
              <a:latin typeface="Arial Rounded MT Bold" panose="020F0704030504030204" pitchFamily="34" charset="0"/>
            </a:endParaRPr>
          </a:p>
          <a:p>
            <a:pPr>
              <a:buNone/>
            </a:pPr>
            <a:r>
              <a:rPr lang="en-GB" kern="0" dirty="0">
                <a:latin typeface="Arial Rounded MT Bold" panose="020F0704030504030204" pitchFamily="34" charset="0"/>
              </a:rPr>
              <a:t>Drago Andrea PhD – </a:t>
            </a:r>
            <a:r>
              <a:rPr lang="en-GB" kern="0" dirty="0" err="1">
                <a:latin typeface="Arial Rounded MT Bold" panose="020F0704030504030204" pitchFamily="34" charset="0"/>
              </a:rPr>
              <a:t>Entostudio</a:t>
            </a:r>
            <a:r>
              <a:rPr lang="en-GB" kern="0" dirty="0">
                <a:latin typeface="Arial Rounded MT Bold" panose="020F0704030504030204" pitchFamily="34" charset="0"/>
              </a:rPr>
              <a:t> Srl, Via del </a:t>
            </a:r>
            <a:r>
              <a:rPr lang="en-GB" kern="0" dirty="0" err="1">
                <a:latin typeface="Arial Rounded MT Bold" panose="020F0704030504030204" pitchFamily="34" charset="0"/>
              </a:rPr>
              <a:t>lavoro</a:t>
            </a:r>
            <a:r>
              <a:rPr lang="en-GB" kern="0" dirty="0">
                <a:latin typeface="Arial Rounded MT Bold" panose="020F0704030504030204" pitchFamily="34" charset="0"/>
              </a:rPr>
              <a:t> 66, Ponte San </a:t>
            </a:r>
            <a:r>
              <a:rPr lang="en-GB" kern="0" dirty="0" err="1">
                <a:latin typeface="Arial Rounded MT Bold" panose="020F0704030504030204" pitchFamily="34" charset="0"/>
              </a:rPr>
              <a:t>Nicolò</a:t>
            </a:r>
            <a:r>
              <a:rPr lang="en-GB" kern="0" dirty="0">
                <a:latin typeface="Arial Rounded MT Bold" panose="020F0704030504030204" pitchFamily="34" charset="0"/>
              </a:rPr>
              <a:t> (PD) Italy. E-mail: </a:t>
            </a:r>
            <a:r>
              <a:rPr lang="en-GB" kern="0" dirty="0">
                <a:latin typeface="Arial Rounded MT Bold" panose="020F0704030504030204" pitchFamily="34" charset="0"/>
                <a:hlinkClick r:id="rId3"/>
              </a:rPr>
              <a:t>drago@entostudio.com</a:t>
            </a:r>
            <a:r>
              <a:rPr lang="en-GB" kern="0" dirty="0">
                <a:latin typeface="Arial Rounded MT Bold" panose="020F0704030504030204" pitchFamily="34" charset="0"/>
              </a:rPr>
              <a:t> </a:t>
            </a:r>
          </a:p>
        </p:txBody>
      </p:sp>
      <p:sp>
        <p:nvSpPr>
          <p:cNvPr id="8" name="Content Placeholder 2"/>
          <p:cNvSpPr txBox="1">
            <a:spLocks/>
          </p:cNvSpPr>
          <p:nvPr/>
        </p:nvSpPr>
        <p:spPr>
          <a:xfrm>
            <a:off x="38035724" y="28338498"/>
            <a:ext cx="12626259" cy="7230783"/>
          </a:xfrm>
          <a:prstGeom prst="rect">
            <a:avLst/>
          </a:prstGeom>
          <a:solidFill>
            <a:schemeClr val="bg1">
              <a:alpha val="88000"/>
            </a:schemeClr>
          </a:solidFill>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0" indent="0" algn="just">
              <a:buFontTx/>
              <a:buNone/>
            </a:pPr>
            <a:endParaRPr lang="en-GB" sz="2000" b="1" kern="0" dirty="0"/>
          </a:p>
          <a:p>
            <a:pPr marL="0" indent="0" algn="just">
              <a:buFontTx/>
              <a:buNone/>
            </a:pPr>
            <a:r>
              <a:rPr lang="en-GB" sz="4000" b="1" kern="0" dirty="0"/>
              <a:t>References and cited literature</a:t>
            </a:r>
          </a:p>
          <a:p>
            <a:pPr marL="0" indent="0" algn="just">
              <a:buFontTx/>
              <a:buNone/>
            </a:pPr>
            <a:r>
              <a:rPr lang="en-GB" sz="2000" b="1" kern="0" dirty="0"/>
              <a:t> </a:t>
            </a:r>
          </a:p>
          <a:p>
            <a:pPr marL="0" indent="0" algn="just">
              <a:spcAft>
                <a:spcPts val="1200"/>
              </a:spcAft>
              <a:buFontTx/>
              <a:buNone/>
            </a:pPr>
            <a:r>
              <a:rPr lang="en-GB" sz="2000" kern="0" dirty="0"/>
              <a:t>Blackshaw JK, Fenwick DC, Beattie AW, Allan DJ (1988). The </a:t>
            </a:r>
            <a:r>
              <a:rPr lang="en-GB" sz="2000" kern="0" dirty="0" err="1"/>
              <a:t>behavior</a:t>
            </a:r>
            <a:r>
              <a:rPr lang="en-GB" sz="2000" kern="0" dirty="0"/>
              <a:t> of chickens, mice and rats during euthanasia with chloroform, carbon dioxide and ether. Laboratory Animals 22, 67-75.</a:t>
            </a:r>
          </a:p>
          <a:p>
            <a:pPr marL="0" indent="0" algn="just">
              <a:spcAft>
                <a:spcPts val="1200"/>
              </a:spcAft>
              <a:buFontTx/>
              <a:buNone/>
            </a:pPr>
            <a:r>
              <a:rPr lang="en-GB" sz="2000" kern="0" dirty="0" err="1"/>
              <a:t>Danneman</a:t>
            </a:r>
            <a:r>
              <a:rPr lang="en-GB" sz="2000" kern="0" dirty="0"/>
              <a:t> PJ, Stein S, </a:t>
            </a:r>
            <a:r>
              <a:rPr lang="en-GB" sz="2000" kern="0" dirty="0" err="1"/>
              <a:t>Waishaw</a:t>
            </a:r>
            <a:r>
              <a:rPr lang="en-GB" sz="2000" kern="0" dirty="0"/>
              <a:t> SO (1997). Humane and practical implications of using carbon dioxide mixed with oxygen for anaesthesia or euthanasia of rats. Laboratory Animal Science 47, 376-8.</a:t>
            </a:r>
          </a:p>
          <a:p>
            <a:pPr marL="0" indent="0" algn="just">
              <a:spcAft>
                <a:spcPts val="1200"/>
              </a:spcAft>
              <a:buFontTx/>
              <a:buNone/>
            </a:pPr>
            <a:r>
              <a:rPr lang="en-GB" sz="2000" kern="0" dirty="0" err="1"/>
              <a:t>Forslid</a:t>
            </a:r>
            <a:r>
              <a:rPr lang="en-GB" sz="2000" kern="0" dirty="0"/>
              <a:t> A. (1987). Transient neocortical, hippocampal and </a:t>
            </a:r>
            <a:r>
              <a:rPr lang="en-GB" sz="2000" kern="0" dirty="0" err="1"/>
              <a:t>qmygdaloid</a:t>
            </a:r>
            <a:r>
              <a:rPr lang="en-GB" sz="2000" kern="0" dirty="0"/>
              <a:t> EEG silence induced by one minute inhalation of high concentration CO2 in swine. Acta Physiol. Scand., 130, 1-10.</a:t>
            </a:r>
          </a:p>
          <a:p>
            <a:pPr marL="0" indent="0" algn="just">
              <a:spcAft>
                <a:spcPts val="1200"/>
              </a:spcAft>
              <a:buFontTx/>
              <a:buNone/>
            </a:pPr>
            <a:r>
              <a:rPr lang="en-GB" sz="2000" kern="0" dirty="0" err="1"/>
              <a:t>Forslid</a:t>
            </a:r>
            <a:r>
              <a:rPr lang="en-GB" sz="2000" kern="0" dirty="0"/>
              <a:t> A., </a:t>
            </a:r>
            <a:r>
              <a:rPr lang="en-GB" sz="2000" kern="0" dirty="0" err="1"/>
              <a:t>Augustinsson</a:t>
            </a:r>
            <a:r>
              <a:rPr lang="en-GB" sz="2000" kern="0" dirty="0"/>
              <a:t> O. 1988. Acidosis, hypoxia and stress hormone release in response to one-min. inhalation of 80% CO2 in swine. Acta Physiol. Scand., 132, 223-231.</a:t>
            </a:r>
          </a:p>
          <a:p>
            <a:pPr marL="0" indent="0" algn="just">
              <a:spcAft>
                <a:spcPts val="1200"/>
              </a:spcAft>
              <a:buFontTx/>
              <a:buNone/>
            </a:pPr>
            <a:r>
              <a:rPr lang="en-GB" sz="2000" kern="0" dirty="0" err="1"/>
              <a:t>Forslid</a:t>
            </a:r>
            <a:r>
              <a:rPr lang="en-GB" sz="2000" kern="0" dirty="0"/>
              <a:t> A, Ingvar M, Rosen I &amp; Ingvar DH (1986) Carbon dioxide narcosis: the influence of short-term high concentration carbon dioxide inhalation on EEG and cortical evoked responses in the rat. Acta Physiol. Scand., 127, 281-287</a:t>
            </a:r>
          </a:p>
          <a:p>
            <a:pPr marL="0" indent="0" algn="just">
              <a:spcAft>
                <a:spcPts val="1200"/>
              </a:spcAft>
              <a:buFontTx/>
              <a:buNone/>
            </a:pPr>
            <a:r>
              <a:rPr lang="en-US" sz="2000" kern="0" dirty="0"/>
              <a:t>Green CJ (1987). Euthanasia. In: Laboratory Animals: An Introduction for New Experimenters. In: </a:t>
            </a:r>
            <a:r>
              <a:rPr lang="en-US" sz="2000" kern="0" dirty="0" err="1"/>
              <a:t>Tuffery</a:t>
            </a:r>
            <a:r>
              <a:rPr lang="en-US" sz="2000" kern="0" dirty="0"/>
              <a:t> AA, </a:t>
            </a:r>
            <a:r>
              <a:rPr lang="en-US" sz="2000" kern="0" dirty="0" err="1"/>
              <a:t>edl</a:t>
            </a:r>
            <a:r>
              <a:rPr lang="en-US" sz="2000" kern="0" dirty="0"/>
              <a:t>. Chichester: John Wiley &amp; Sons, pp171-7.</a:t>
            </a:r>
          </a:p>
          <a:p>
            <a:pPr marL="0" indent="0" algn="just">
              <a:spcAft>
                <a:spcPts val="1200"/>
              </a:spcAft>
              <a:buNone/>
            </a:pPr>
            <a:r>
              <a:rPr lang="en-GB" sz="2000" kern="0" dirty="0" err="1"/>
              <a:t>Lumb</a:t>
            </a:r>
            <a:r>
              <a:rPr lang="en-GB" sz="2000" kern="0" dirty="0"/>
              <a:t> WV, Jones EW (1973). Veterinary anaesthesia, pp. 136, 454. Philadelphia: Lea &amp; </a:t>
            </a:r>
            <a:r>
              <a:rPr lang="en-GB" sz="2000" kern="0" dirty="0" err="1"/>
              <a:t>Febiger</a:t>
            </a:r>
            <a:endParaRPr lang="en-GB" sz="2000" kern="0" dirty="0"/>
          </a:p>
          <a:p>
            <a:pPr marL="0" indent="0" algn="just">
              <a:spcAft>
                <a:spcPts val="1200"/>
              </a:spcAft>
              <a:buFontTx/>
              <a:buNone/>
            </a:pPr>
            <a:endParaRPr lang="en-GB" sz="2000" kern="0" dirty="0"/>
          </a:p>
        </p:txBody>
      </p:sp>
      <p:sp>
        <p:nvSpPr>
          <p:cNvPr id="9" name="Content Placeholder 2"/>
          <p:cNvSpPr txBox="1">
            <a:spLocks/>
          </p:cNvSpPr>
          <p:nvPr/>
        </p:nvSpPr>
        <p:spPr>
          <a:xfrm>
            <a:off x="26785343" y="5602064"/>
            <a:ext cx="23876641" cy="10885735"/>
          </a:xfrm>
          <a:prstGeom prst="rect">
            <a:avLst/>
          </a:prstGeom>
          <a:solidFill>
            <a:schemeClr val="bg1">
              <a:alpha val="88000"/>
            </a:schemeClr>
          </a:solidFill>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0" indent="0" algn="just">
              <a:buFontTx/>
              <a:buNone/>
            </a:pPr>
            <a:endParaRPr lang="en-GB" sz="2000" b="1" kern="0" dirty="0"/>
          </a:p>
          <a:p>
            <a:pPr marL="0" indent="0" algn="just">
              <a:buFontTx/>
              <a:buNone/>
            </a:pPr>
            <a:r>
              <a:rPr lang="en-GB" sz="4000" b="1" kern="0" dirty="0"/>
              <a:t>Results </a:t>
            </a:r>
          </a:p>
          <a:p>
            <a:pPr marL="0" indent="0" algn="just">
              <a:buFontTx/>
              <a:buNone/>
            </a:pPr>
            <a:endParaRPr lang="en-GB" sz="4000" kern="0" dirty="0"/>
          </a:p>
        </p:txBody>
      </p:sp>
      <p:sp>
        <p:nvSpPr>
          <p:cNvPr id="10" name="Content Placeholder 2"/>
          <p:cNvSpPr txBox="1">
            <a:spLocks/>
          </p:cNvSpPr>
          <p:nvPr/>
        </p:nvSpPr>
        <p:spPr>
          <a:xfrm>
            <a:off x="38035724" y="17038830"/>
            <a:ext cx="12626259" cy="10885734"/>
          </a:xfrm>
          <a:prstGeom prst="rect">
            <a:avLst/>
          </a:prstGeom>
          <a:solidFill>
            <a:schemeClr val="bg1">
              <a:alpha val="88000"/>
            </a:schemeClr>
          </a:solidFill>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528638" indent="0" algn="just">
              <a:buFontTx/>
              <a:buNone/>
            </a:pPr>
            <a:endParaRPr lang="en-GB" sz="2000" kern="0" dirty="0"/>
          </a:p>
          <a:p>
            <a:pPr marL="0" indent="0" algn="just">
              <a:buFontTx/>
              <a:buNone/>
            </a:pPr>
            <a:r>
              <a:rPr lang="en-GB" sz="4000" b="1" kern="0" dirty="0"/>
              <a:t>Conclusions</a:t>
            </a:r>
          </a:p>
          <a:p>
            <a:pPr marL="0" indent="0" algn="just">
              <a:buFontTx/>
              <a:buNone/>
            </a:pPr>
            <a:r>
              <a:rPr lang="en-US" sz="3600" kern="0" dirty="0"/>
              <a:t>The data collected by the three different traps were very homogeneous as never the time to kill a rat was above the threshold of 30 seconds.</a:t>
            </a:r>
          </a:p>
          <a:p>
            <a:pPr marL="0" indent="0" algn="just">
              <a:buFontTx/>
              <a:buNone/>
            </a:pPr>
            <a:r>
              <a:rPr lang="en-US" sz="3600" kern="0" dirty="0"/>
              <a:t>The results obtained are in line with the data reported by the international scientific bibliography.</a:t>
            </a:r>
          </a:p>
          <a:p>
            <a:pPr marL="0" indent="0" algn="just">
              <a:buFontTx/>
              <a:buNone/>
            </a:pPr>
            <a:r>
              <a:rPr lang="en-US" sz="3600" kern="0" dirty="0"/>
              <a:t>At the end of the experiment, the population of </a:t>
            </a:r>
            <a:r>
              <a:rPr lang="en-US" sz="3600" i="1" kern="0" dirty="0"/>
              <a:t>Rattus </a:t>
            </a:r>
            <a:r>
              <a:rPr lang="en-US" sz="3600" i="1" kern="0" dirty="0" err="1"/>
              <a:t>rattus</a:t>
            </a:r>
            <a:r>
              <a:rPr lang="en-US" sz="3600" kern="0" dirty="0"/>
              <a:t> initially present in the stable was completely eradicated.</a:t>
            </a:r>
          </a:p>
          <a:p>
            <a:pPr marL="0" indent="0" algn="just">
              <a:buFontTx/>
              <a:buNone/>
            </a:pPr>
            <a:r>
              <a:rPr lang="en-US" sz="3600" kern="0" dirty="0"/>
              <a:t>In light of what has been observed, the </a:t>
            </a:r>
            <a:r>
              <a:rPr lang="en-US" sz="3600" kern="0" dirty="0" err="1"/>
              <a:t>Ekomille</a:t>
            </a:r>
            <a:r>
              <a:rPr lang="en-US" sz="3600" kern="0" dirty="0"/>
              <a:t>, equipped with the carbon dioxide suppression system, is effective as a tool for the capture and rapid suppression of trapped rodents.</a:t>
            </a:r>
          </a:p>
          <a:p>
            <a:pPr marL="0" indent="0" algn="just">
              <a:buFontTx/>
              <a:buNone/>
            </a:pPr>
            <a:r>
              <a:rPr lang="en-US" sz="3600" kern="0" dirty="0" err="1"/>
              <a:t>Ekomille</a:t>
            </a:r>
            <a:r>
              <a:rPr lang="en-US" sz="3600" kern="0" dirty="0"/>
              <a:t> </a:t>
            </a:r>
            <a:r>
              <a:rPr lang="en-US" sz="3600" dirty="0">
                <a:latin typeface="Arial" panose="020B0604020202020204" pitchFamily="34" charset="0"/>
                <a:cs typeface="Arial" panose="020B0604020202020204" pitchFamily="34" charset="0"/>
              </a:rPr>
              <a:t>CO</a:t>
            </a:r>
            <a:r>
              <a:rPr lang="en-US" sz="3600" baseline="-25000" dirty="0">
                <a:latin typeface="Arial" panose="020B0604020202020204" pitchFamily="34" charset="0"/>
                <a:cs typeface="Arial" panose="020B0604020202020204" pitchFamily="34" charset="0"/>
              </a:rPr>
              <a:t>2</a:t>
            </a:r>
            <a:r>
              <a:rPr lang="en-US" sz="3600" baseline="30000" dirty="0">
                <a:latin typeface="Arial" panose="020B0604020202020204" pitchFamily="34" charset="0"/>
                <a:cs typeface="Arial" panose="020B0604020202020204" pitchFamily="34" charset="0"/>
              </a:rPr>
              <a:t>®</a:t>
            </a:r>
            <a:r>
              <a:rPr lang="en-US" sz="3600" kern="0" dirty="0"/>
              <a:t> is able to provide 10 catches with a single bottle of 350 grams of CO</a:t>
            </a:r>
            <a:r>
              <a:rPr lang="en-US" sz="3600" kern="0" baseline="-25000" dirty="0"/>
              <a:t>2</a:t>
            </a:r>
            <a:r>
              <a:rPr lang="en-US" sz="3600" kern="0" dirty="0"/>
              <a:t> </a:t>
            </a:r>
          </a:p>
          <a:p>
            <a:pPr marL="0" indent="0" algn="just">
              <a:buFontTx/>
              <a:buNone/>
            </a:pPr>
            <a:r>
              <a:rPr lang="en-US" sz="3600" kern="0" dirty="0" err="1"/>
              <a:t>Ekomille</a:t>
            </a:r>
            <a:r>
              <a:rPr lang="en-US" sz="3600" kern="0" dirty="0"/>
              <a:t> </a:t>
            </a:r>
            <a:r>
              <a:rPr lang="en-US" sz="3600" dirty="0">
                <a:latin typeface="Arial" panose="020B0604020202020204" pitchFamily="34" charset="0"/>
                <a:cs typeface="Arial" panose="020B0604020202020204" pitchFamily="34" charset="0"/>
              </a:rPr>
              <a:t>CO</a:t>
            </a:r>
            <a:r>
              <a:rPr lang="en-US" sz="3600" baseline="-25000" dirty="0">
                <a:latin typeface="Arial" panose="020B0604020202020204" pitchFamily="34" charset="0"/>
                <a:cs typeface="Arial" panose="020B0604020202020204" pitchFamily="34" charset="0"/>
              </a:rPr>
              <a:t>2</a:t>
            </a:r>
            <a:r>
              <a:rPr lang="en-US" sz="3600" baseline="30000" dirty="0">
                <a:latin typeface="Arial" panose="020B0604020202020204" pitchFamily="34" charset="0"/>
                <a:cs typeface="Arial" panose="020B0604020202020204" pitchFamily="34" charset="0"/>
              </a:rPr>
              <a:t>®</a:t>
            </a:r>
            <a:r>
              <a:rPr lang="en-US" sz="3600" kern="0" baseline="30000" dirty="0">
                <a:latin typeface="Arial" panose="020B0604020202020204" pitchFamily="34" charset="0"/>
                <a:cs typeface="Arial" panose="020B0604020202020204" pitchFamily="34" charset="0"/>
              </a:rPr>
              <a:t> </a:t>
            </a:r>
            <a:r>
              <a:rPr lang="en-US" sz="3600" kern="0" dirty="0"/>
              <a:t>is a biocide rodenticide, reg. n. </a:t>
            </a:r>
            <a:r>
              <a:rPr lang="it-IT" sz="3600" kern="0" dirty="0"/>
              <a:t>IT/2022/00792/AUT.</a:t>
            </a:r>
            <a:endParaRPr lang="en-US" sz="3600" kern="0" dirty="0"/>
          </a:p>
          <a:p>
            <a:pPr marL="0" indent="0" algn="just">
              <a:buFontTx/>
              <a:buNone/>
            </a:pPr>
            <a:endParaRPr lang="en-GB" sz="3600" kern="0" dirty="0"/>
          </a:p>
        </p:txBody>
      </p:sp>
      <p:sp>
        <p:nvSpPr>
          <p:cNvPr id="11" name="Content Placeholder 2"/>
          <p:cNvSpPr txBox="1">
            <a:spLocks/>
          </p:cNvSpPr>
          <p:nvPr/>
        </p:nvSpPr>
        <p:spPr>
          <a:xfrm>
            <a:off x="460375" y="24336672"/>
            <a:ext cx="13324681" cy="11232609"/>
          </a:xfrm>
          <a:prstGeom prst="rect">
            <a:avLst/>
          </a:prstGeom>
          <a:solidFill>
            <a:schemeClr val="bg1">
              <a:alpha val="88000"/>
            </a:schemeClr>
          </a:solidFill>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0" indent="0" algn="just">
              <a:buFontTx/>
              <a:buNone/>
            </a:pPr>
            <a:endParaRPr lang="en-GB" sz="2000" b="1" kern="0" dirty="0"/>
          </a:p>
          <a:p>
            <a:pPr marL="0" indent="0" algn="just">
              <a:buFontTx/>
              <a:buNone/>
            </a:pPr>
            <a:r>
              <a:rPr lang="en-GB" sz="4000" b="1" kern="0" dirty="0"/>
              <a:t>Materials &amp; Methods</a:t>
            </a:r>
          </a:p>
          <a:p>
            <a:pPr marL="0" indent="0" algn="just">
              <a:buFontTx/>
              <a:buNone/>
            </a:pPr>
            <a:r>
              <a:rPr lang="en-US" sz="3600" kern="0" dirty="0"/>
              <a:t>The tests were conducted in a small private stable located in the municipality of Motta </a:t>
            </a:r>
            <a:r>
              <a:rPr lang="en-US" sz="3600" kern="0" dirty="0" err="1"/>
              <a:t>Montecorvino</a:t>
            </a:r>
            <a:r>
              <a:rPr lang="en-US" sz="3600" kern="0" dirty="0"/>
              <a:t> (FG) Italy, intended for the breeding of farmyard animals (laying hens and rabbits) severely infested by black rat (</a:t>
            </a:r>
            <a:r>
              <a:rPr lang="en-US" sz="3600" i="1" kern="0" dirty="0"/>
              <a:t>Rattus </a:t>
            </a:r>
            <a:r>
              <a:rPr lang="en-US" sz="3600" i="1" kern="0" dirty="0" err="1"/>
              <a:t>rattus</a:t>
            </a:r>
            <a:r>
              <a:rPr lang="en-US" sz="3600" kern="0" dirty="0"/>
              <a:t>).</a:t>
            </a:r>
          </a:p>
          <a:p>
            <a:pPr marL="0" indent="0" algn="just">
              <a:buFontTx/>
              <a:buNone/>
            </a:pPr>
            <a:r>
              <a:rPr lang="en-US" sz="3600" kern="0" dirty="0"/>
              <a:t>To perform the test 3 </a:t>
            </a:r>
            <a:r>
              <a:rPr lang="en-US" sz="3600" kern="0" dirty="0" err="1"/>
              <a:t>Ekomille</a:t>
            </a:r>
            <a:r>
              <a:rPr lang="en-US" sz="3600" kern="0" dirty="0"/>
              <a:t> </a:t>
            </a:r>
            <a:r>
              <a:rPr lang="en-US" sz="3600" dirty="0">
                <a:latin typeface="Arial" panose="020B0604020202020204" pitchFamily="34" charset="0"/>
                <a:cs typeface="Arial" panose="020B0604020202020204" pitchFamily="34" charset="0"/>
              </a:rPr>
              <a:t>CO</a:t>
            </a:r>
            <a:r>
              <a:rPr lang="en-US" sz="3600" baseline="-25000" dirty="0">
                <a:latin typeface="Arial" panose="020B0604020202020204" pitchFamily="34" charset="0"/>
                <a:cs typeface="Arial" panose="020B0604020202020204" pitchFamily="34" charset="0"/>
              </a:rPr>
              <a:t>2</a:t>
            </a:r>
            <a:r>
              <a:rPr lang="en-US" sz="3600" baseline="30000" dirty="0">
                <a:latin typeface="Arial" panose="020B0604020202020204" pitchFamily="34" charset="0"/>
                <a:cs typeface="Arial" panose="020B0604020202020204" pitchFamily="34" charset="0"/>
              </a:rPr>
              <a:t>®</a:t>
            </a:r>
            <a:r>
              <a:rPr lang="en-US" sz="3600" kern="0" dirty="0"/>
              <a:t> traps have been used, equipped with a carbon dioxide (pure gas 99,99%) can containing 350 g.</a:t>
            </a:r>
          </a:p>
          <a:p>
            <a:pPr marL="0" indent="0" algn="just">
              <a:buFontTx/>
              <a:buNone/>
            </a:pPr>
            <a:r>
              <a:rPr lang="en-US" sz="3600" kern="0" dirty="0"/>
              <a:t>18 liters of hydroalcoholic solution were loaded in the lower section in such a way as to cushion the fall of the trapped rodent and reduce the volume to be saturated with carbon dioxide, so as to obtain an atmosphere with a high CO</a:t>
            </a:r>
            <a:r>
              <a:rPr lang="en-US" sz="3600" kern="0" baseline="-25000" dirty="0"/>
              <a:t>2</a:t>
            </a:r>
            <a:r>
              <a:rPr lang="en-US" sz="3600" kern="0" dirty="0"/>
              <a:t> content after each dispensing. </a:t>
            </a:r>
          </a:p>
          <a:p>
            <a:pPr marL="0" indent="0" algn="just">
              <a:buFontTx/>
              <a:buNone/>
            </a:pPr>
            <a:r>
              <a:rPr lang="en-US" sz="3600" kern="0" dirty="0"/>
              <a:t>The lower section has been appropriately modified, inserting a transparent porthole in order to verify the effectiveness of the suppression system and the relative time to reach death. All the </a:t>
            </a:r>
            <a:r>
              <a:rPr lang="en-US" sz="3600" kern="0" dirty="0" err="1"/>
              <a:t>Ekomille</a:t>
            </a:r>
            <a:r>
              <a:rPr lang="en-US" sz="3600" kern="0" dirty="0"/>
              <a:t> were baited with natural foods like sunflower seeds and pine nuts. </a:t>
            </a:r>
            <a:endParaRPr lang="en-GB" sz="3600" kern="0" dirty="0"/>
          </a:p>
        </p:txBody>
      </p:sp>
      <p:sp>
        <p:nvSpPr>
          <p:cNvPr id="12" name="TextBox 11"/>
          <p:cNvSpPr txBox="1"/>
          <p:nvPr/>
        </p:nvSpPr>
        <p:spPr>
          <a:xfrm>
            <a:off x="26941544" y="6838728"/>
            <a:ext cx="23258584" cy="10027360"/>
          </a:xfrm>
          <a:prstGeom prst="rect">
            <a:avLst/>
          </a:prstGeom>
          <a:noFill/>
        </p:spPr>
        <p:txBody>
          <a:bodyPr wrap="square" rtlCol="0">
            <a:spAutoFit/>
          </a:bodyPr>
          <a:lstStyle/>
          <a:p>
            <a:pPr algn="just">
              <a:buNone/>
            </a:pPr>
            <a:r>
              <a:rPr lang="en-US" sz="3600" dirty="0">
                <a:solidFill>
                  <a:schemeClr val="dk1"/>
                </a:solidFill>
                <a:latin typeface="+mn-lt"/>
              </a:rPr>
              <a:t>The site where </a:t>
            </a:r>
            <a:r>
              <a:rPr lang="en-US" sz="3600" dirty="0" err="1">
                <a:solidFill>
                  <a:schemeClr val="dk1"/>
                </a:solidFill>
                <a:latin typeface="+mn-lt"/>
              </a:rPr>
              <a:t>Ekomille</a:t>
            </a:r>
            <a:r>
              <a:rPr lang="en-US" sz="3600" dirty="0">
                <a:solidFill>
                  <a:schemeClr val="dk1"/>
                </a:solidFill>
                <a:latin typeface="+mn-lt"/>
              </a:rPr>
              <a:t> 1 was placed was very infested and the whole carbon dioxide was dispensed during the first night of trapping. The first catch was recorded on the 18</a:t>
            </a:r>
            <a:r>
              <a:rPr lang="en-US" sz="3600" baseline="30000" dirty="0">
                <a:solidFill>
                  <a:schemeClr val="dk1"/>
                </a:solidFill>
                <a:latin typeface="+mn-lt"/>
              </a:rPr>
              <a:t>th</a:t>
            </a:r>
            <a:r>
              <a:rPr lang="en-US" sz="3600" dirty="0">
                <a:solidFill>
                  <a:schemeClr val="dk1"/>
                </a:solidFill>
                <a:latin typeface="+mn-lt"/>
              </a:rPr>
              <a:t> of October, at 20.05. The last event happened at 02.50 of 19</a:t>
            </a:r>
            <a:r>
              <a:rPr lang="en-US" sz="3600" baseline="30000" dirty="0">
                <a:solidFill>
                  <a:schemeClr val="dk1"/>
                </a:solidFill>
                <a:latin typeface="+mn-lt"/>
              </a:rPr>
              <a:t>th</a:t>
            </a:r>
            <a:r>
              <a:rPr lang="en-US" sz="3600" dirty="0">
                <a:solidFill>
                  <a:schemeClr val="dk1"/>
                </a:solidFill>
                <a:latin typeface="+mn-lt"/>
              </a:rPr>
              <a:t> of October with a total of 14 rats trapped. The data in the table 1 show how the time necessary for the complete loss of consciousness and the death of the rats has remained stable during all the catches the previous tests conducted in the absence of rodents. It is interesting to note how the high level of infestation permitted several double catches. </a:t>
            </a:r>
          </a:p>
          <a:p>
            <a:pPr algn="just">
              <a:buNone/>
            </a:pPr>
            <a:r>
              <a:rPr lang="en-US" sz="3600" dirty="0">
                <a:solidFill>
                  <a:schemeClr val="dk1"/>
                </a:solidFill>
                <a:latin typeface="+mn-lt"/>
              </a:rPr>
              <a:t>No difference is visible in the time needed to kill rats of different ages, as both young and adult rats were killed in 20-30 seconds. </a:t>
            </a:r>
            <a:endParaRPr lang="en-GB" sz="3600" dirty="0">
              <a:solidFill>
                <a:schemeClr val="dk1"/>
              </a:solidFill>
              <a:latin typeface="+mn-lt"/>
            </a:endParaRPr>
          </a:p>
          <a:p>
            <a:pPr algn="just">
              <a:buNone/>
            </a:pPr>
            <a:r>
              <a:rPr lang="en-US" sz="3600" kern="0" dirty="0" err="1">
                <a:latin typeface="+mn-lt"/>
              </a:rPr>
              <a:t>Ekomille</a:t>
            </a:r>
            <a:r>
              <a:rPr lang="en-US" sz="3600" kern="0" dirty="0">
                <a:latin typeface="+mn-lt"/>
              </a:rPr>
              <a:t> 2 began to capture on October the 19</a:t>
            </a:r>
            <a:r>
              <a:rPr lang="en-US" sz="3600" kern="0" baseline="30000" dirty="0">
                <a:latin typeface="+mn-lt"/>
              </a:rPr>
              <a:t>th</a:t>
            </a:r>
            <a:r>
              <a:rPr lang="en-US" sz="3600" kern="0" dirty="0">
                <a:latin typeface="+mn-lt"/>
              </a:rPr>
              <a:t> at 13.13, concluding the 10</a:t>
            </a:r>
            <a:r>
              <a:rPr lang="en-US" sz="3600" kern="0" baseline="30000" dirty="0">
                <a:latin typeface="+mn-lt"/>
              </a:rPr>
              <a:t>th</a:t>
            </a:r>
            <a:r>
              <a:rPr lang="en-US" sz="3600" kern="0" dirty="0">
                <a:latin typeface="+mn-lt"/>
              </a:rPr>
              <a:t> catch 48 hours later. This trap too showed how always less than 30 seconds were necessary to kill the rats, independently of the age of the individuals (Tab. 2). The site where this trap was installed was clearly less infested respect the previous site and in fact double catches never happened.</a:t>
            </a:r>
          </a:p>
          <a:p>
            <a:pPr algn="just">
              <a:buNone/>
            </a:pPr>
            <a:r>
              <a:rPr lang="en-US" sz="3600" kern="0" dirty="0">
                <a:latin typeface="+mn-lt"/>
              </a:rPr>
              <a:t>The </a:t>
            </a:r>
            <a:r>
              <a:rPr lang="en-US" sz="3600" kern="0" dirty="0" err="1">
                <a:latin typeface="+mn-lt"/>
              </a:rPr>
              <a:t>Ekomille</a:t>
            </a:r>
            <a:r>
              <a:rPr lang="en-US" sz="3600" kern="0" dirty="0">
                <a:latin typeface="+mn-lt"/>
              </a:rPr>
              <a:t> 3 began to catch on October the 20</a:t>
            </a:r>
            <a:r>
              <a:rPr lang="en-US" sz="3600" kern="0" baseline="30000" dirty="0">
                <a:latin typeface="+mn-lt"/>
              </a:rPr>
              <a:t>th</a:t>
            </a:r>
            <a:r>
              <a:rPr lang="en-US" sz="3600" kern="0" dirty="0">
                <a:latin typeface="+mn-lt"/>
              </a:rPr>
              <a:t> at 8.18 pm, concluding the cycle of 10 captures along several nights, with the final event on October the 28</a:t>
            </a:r>
            <a:r>
              <a:rPr lang="en-US" sz="3600" kern="0" baseline="30000" dirty="0">
                <a:latin typeface="+mn-lt"/>
              </a:rPr>
              <a:t>th</a:t>
            </a:r>
            <a:r>
              <a:rPr lang="en-US" sz="3600" kern="0" dirty="0">
                <a:latin typeface="+mn-lt"/>
              </a:rPr>
              <a:t> at 4.37 am. In this case too the time necessary for the complete loss of consciousness and the death of the rats has remained permanently below the 30 seconds, without any influence of the age of the rat (Tab. 3)</a:t>
            </a:r>
            <a:endParaRPr lang="en-GB" sz="3600" kern="0" dirty="0">
              <a:latin typeface="+mn-lt"/>
            </a:endParaRPr>
          </a:p>
          <a:p>
            <a:pPr algn="just">
              <a:buNone/>
            </a:pPr>
            <a:endParaRPr lang="en-GB" sz="4000" dirty="0">
              <a:latin typeface="Arial Rounded MT Bold" panose="020F0704030504030204" pitchFamily="34" charset="0"/>
            </a:endParaRPr>
          </a:p>
        </p:txBody>
      </p:sp>
      <p:sp>
        <p:nvSpPr>
          <p:cNvPr id="7" name="AutoShape 2" descr="Image result for grap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4" descr="Image result for grap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 name="Immagine 20">
            <a:extLst>
              <a:ext uri="{FF2B5EF4-FFF2-40B4-BE49-F238E27FC236}">
                <a16:creationId xmlns:a16="http://schemas.microsoft.com/office/drawing/2014/main" id="{00BF0F5A-7FD7-BAC8-E92F-F17136DA9C84}"/>
              </a:ext>
            </a:extLst>
          </p:cNvPr>
          <p:cNvPicPr>
            <a:picLocks noChangeAspect="1"/>
          </p:cNvPicPr>
          <p:nvPr/>
        </p:nvPicPr>
        <p:blipFill rotWithShape="1">
          <a:blip r:embed="rId4">
            <a:extLst>
              <a:ext uri="{28A0092B-C50C-407E-A947-70E740481C1C}">
                <a14:useLocalDpi xmlns:a14="http://schemas.microsoft.com/office/drawing/2010/main" val="0"/>
              </a:ext>
            </a:extLst>
          </a:blip>
          <a:srcRect b="16536"/>
          <a:stretch/>
        </p:blipFill>
        <p:spPr>
          <a:xfrm>
            <a:off x="19642129" y="14281129"/>
            <a:ext cx="6799662" cy="7566976"/>
          </a:xfrm>
          <a:prstGeom prst="rect">
            <a:avLst/>
          </a:prstGeom>
        </p:spPr>
      </p:pic>
      <p:pic>
        <p:nvPicPr>
          <p:cNvPr id="25" name="Immagine 24">
            <a:extLst>
              <a:ext uri="{FF2B5EF4-FFF2-40B4-BE49-F238E27FC236}">
                <a16:creationId xmlns:a16="http://schemas.microsoft.com/office/drawing/2014/main" id="{FDD929F2-6E87-98E7-E665-8F0A82B02F63}"/>
              </a:ext>
            </a:extLst>
          </p:cNvPr>
          <p:cNvPicPr>
            <a:picLocks noChangeAspect="1"/>
          </p:cNvPicPr>
          <p:nvPr/>
        </p:nvPicPr>
        <p:blipFill rotWithShape="1">
          <a:blip r:embed="rId5">
            <a:extLst>
              <a:ext uri="{28A0092B-C50C-407E-A947-70E740481C1C}">
                <a14:useLocalDpi xmlns:a14="http://schemas.microsoft.com/office/drawing/2010/main" val="0"/>
              </a:ext>
            </a:extLst>
          </a:blip>
          <a:srcRect b="16654"/>
          <a:stretch/>
        </p:blipFill>
        <p:spPr>
          <a:xfrm>
            <a:off x="14263044" y="14185191"/>
            <a:ext cx="6799662" cy="7703210"/>
          </a:xfrm>
          <a:prstGeom prst="rect">
            <a:avLst/>
          </a:prstGeom>
        </p:spPr>
      </p:pic>
      <p:pic>
        <p:nvPicPr>
          <p:cNvPr id="27" name="Immagine 26">
            <a:extLst>
              <a:ext uri="{FF2B5EF4-FFF2-40B4-BE49-F238E27FC236}">
                <a16:creationId xmlns:a16="http://schemas.microsoft.com/office/drawing/2014/main" id="{D30DE2EF-0089-C988-D0BA-E84F35C8D1D1}"/>
              </a:ext>
            </a:extLst>
          </p:cNvPr>
          <p:cNvPicPr>
            <a:picLocks noChangeAspect="1"/>
          </p:cNvPicPr>
          <p:nvPr/>
        </p:nvPicPr>
        <p:blipFill rotWithShape="1">
          <a:blip r:embed="rId6">
            <a:extLst>
              <a:ext uri="{28A0092B-C50C-407E-A947-70E740481C1C}">
                <a14:useLocalDpi xmlns:a14="http://schemas.microsoft.com/office/drawing/2010/main" val="0"/>
              </a:ext>
            </a:extLst>
          </a:blip>
          <a:srcRect b="12151"/>
          <a:stretch/>
        </p:blipFill>
        <p:spPr>
          <a:xfrm>
            <a:off x="14253092" y="27604663"/>
            <a:ext cx="6799662" cy="7964618"/>
          </a:xfrm>
          <a:prstGeom prst="rect">
            <a:avLst/>
          </a:prstGeom>
        </p:spPr>
      </p:pic>
      <p:pic>
        <p:nvPicPr>
          <p:cNvPr id="29" name="Immagine 28">
            <a:extLst>
              <a:ext uri="{FF2B5EF4-FFF2-40B4-BE49-F238E27FC236}">
                <a16:creationId xmlns:a16="http://schemas.microsoft.com/office/drawing/2014/main" id="{71E957CA-09AA-79F9-F6D7-E24BAD1AE4B2}"/>
              </a:ext>
            </a:extLst>
          </p:cNvPr>
          <p:cNvPicPr>
            <a:picLocks noChangeAspect="1"/>
          </p:cNvPicPr>
          <p:nvPr/>
        </p:nvPicPr>
        <p:blipFill rotWithShape="1">
          <a:blip r:embed="rId7">
            <a:extLst>
              <a:ext uri="{28A0092B-C50C-407E-A947-70E740481C1C}">
                <a14:useLocalDpi xmlns:a14="http://schemas.microsoft.com/office/drawing/2010/main" val="0"/>
              </a:ext>
            </a:extLst>
          </a:blip>
          <a:srcRect b="12151"/>
          <a:stretch/>
        </p:blipFill>
        <p:spPr>
          <a:xfrm>
            <a:off x="19643752" y="27605303"/>
            <a:ext cx="6799662" cy="7964618"/>
          </a:xfrm>
          <a:prstGeom prst="rect">
            <a:avLst/>
          </a:prstGeom>
        </p:spPr>
      </p:pic>
      <p:pic>
        <p:nvPicPr>
          <p:cNvPr id="31" name="Immagine 30">
            <a:extLst>
              <a:ext uri="{FF2B5EF4-FFF2-40B4-BE49-F238E27FC236}">
                <a16:creationId xmlns:a16="http://schemas.microsoft.com/office/drawing/2014/main" id="{F1285753-9CC8-4A7E-B776-C7C67FA5E84A}"/>
              </a:ext>
            </a:extLst>
          </p:cNvPr>
          <p:cNvPicPr>
            <a:picLocks noChangeAspect="1"/>
          </p:cNvPicPr>
          <p:nvPr/>
        </p:nvPicPr>
        <p:blipFill rotWithShape="1">
          <a:blip r:embed="rId8"/>
          <a:srcRect l="54142" r="14583"/>
          <a:stretch/>
        </p:blipFill>
        <p:spPr>
          <a:xfrm>
            <a:off x="14263044" y="21295738"/>
            <a:ext cx="6799662" cy="6994916"/>
          </a:xfrm>
          <a:prstGeom prst="rect">
            <a:avLst/>
          </a:prstGeom>
        </p:spPr>
      </p:pic>
      <p:pic>
        <p:nvPicPr>
          <p:cNvPr id="33" name="Immagine 32">
            <a:extLst>
              <a:ext uri="{FF2B5EF4-FFF2-40B4-BE49-F238E27FC236}">
                <a16:creationId xmlns:a16="http://schemas.microsoft.com/office/drawing/2014/main" id="{D53566F4-38CD-A8CB-DE87-2E275236EF15}"/>
              </a:ext>
            </a:extLst>
          </p:cNvPr>
          <p:cNvPicPr>
            <a:picLocks noChangeAspect="1"/>
          </p:cNvPicPr>
          <p:nvPr/>
        </p:nvPicPr>
        <p:blipFill rotWithShape="1">
          <a:blip r:embed="rId9"/>
          <a:srcRect l="54390" r="14578"/>
          <a:stretch/>
        </p:blipFill>
        <p:spPr>
          <a:xfrm>
            <a:off x="19643707" y="21247475"/>
            <a:ext cx="6799662" cy="7049638"/>
          </a:xfrm>
          <a:prstGeom prst="rect">
            <a:avLst/>
          </a:prstGeom>
        </p:spPr>
      </p:pic>
      <p:pic>
        <p:nvPicPr>
          <p:cNvPr id="34" name="Immagine 33">
            <a:extLst>
              <a:ext uri="{FF2B5EF4-FFF2-40B4-BE49-F238E27FC236}">
                <a16:creationId xmlns:a16="http://schemas.microsoft.com/office/drawing/2014/main" id="{A4B59F95-D5A0-21E3-5C07-5458200DB605}"/>
              </a:ext>
            </a:extLst>
          </p:cNvPr>
          <p:cNvPicPr>
            <a:picLocks noChangeAspect="1"/>
          </p:cNvPicPr>
          <p:nvPr/>
        </p:nvPicPr>
        <p:blipFill rotWithShape="1">
          <a:blip r:embed="rId10">
            <a:extLst>
              <a:ext uri="{28A0092B-C50C-407E-A947-70E740481C1C}">
                <a14:useLocalDpi xmlns:a14="http://schemas.microsoft.com/office/drawing/2010/main" val="0"/>
              </a:ext>
            </a:extLst>
          </a:blip>
          <a:srcRect l="16363" r="28397"/>
          <a:stretch/>
        </p:blipFill>
        <p:spPr bwMode="auto">
          <a:xfrm>
            <a:off x="19642129" y="5596319"/>
            <a:ext cx="6799662" cy="9349172"/>
          </a:xfrm>
          <a:prstGeom prst="rect">
            <a:avLst/>
          </a:prstGeom>
          <a:noFill/>
        </p:spPr>
      </p:pic>
      <p:pic>
        <p:nvPicPr>
          <p:cNvPr id="38" name="Immagine 37">
            <a:extLst>
              <a:ext uri="{FF2B5EF4-FFF2-40B4-BE49-F238E27FC236}">
                <a16:creationId xmlns:a16="http://schemas.microsoft.com/office/drawing/2014/main" id="{1F73F7B5-1A5A-FEEF-712D-288A6BD4CB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43107" y="5602064"/>
            <a:ext cx="6799662" cy="9373568"/>
          </a:xfrm>
          <a:prstGeom prst="rect">
            <a:avLst/>
          </a:prstGeom>
        </p:spPr>
      </p:pic>
      <p:graphicFrame>
        <p:nvGraphicFramePr>
          <p:cNvPr id="41" name="Tabella 40">
            <a:extLst>
              <a:ext uri="{FF2B5EF4-FFF2-40B4-BE49-F238E27FC236}">
                <a16:creationId xmlns:a16="http://schemas.microsoft.com/office/drawing/2014/main" id="{BB6F79D9-000D-031D-F3EE-88F133805CCC}"/>
              </a:ext>
            </a:extLst>
          </p:cNvPr>
          <p:cNvGraphicFramePr>
            <a:graphicFrameLocks noGrp="1"/>
          </p:cNvGraphicFramePr>
          <p:nvPr>
            <p:extLst>
              <p:ext uri="{D42A27DB-BD31-4B8C-83A1-F6EECF244321}">
                <p14:modId xmlns:p14="http://schemas.microsoft.com/office/powerpoint/2010/main" val="306517434"/>
              </p:ext>
            </p:extLst>
          </p:nvPr>
        </p:nvGraphicFramePr>
        <p:xfrm>
          <a:off x="26785342" y="17038830"/>
          <a:ext cx="10974535" cy="5783580"/>
        </p:xfrm>
        <a:graphic>
          <a:graphicData uri="http://schemas.openxmlformats.org/drawingml/2006/table">
            <a:tbl>
              <a:tblPr firstRow="1" firstCol="1" bandRow="1">
                <a:tableStyleId>{3C2FFA5D-87B4-456A-9821-1D502468CF0F}</a:tableStyleId>
              </a:tblPr>
              <a:tblGrid>
                <a:gridCol w="2977573">
                  <a:extLst>
                    <a:ext uri="{9D8B030D-6E8A-4147-A177-3AD203B41FA5}">
                      <a16:colId xmlns:a16="http://schemas.microsoft.com/office/drawing/2014/main" val="2258630099"/>
                    </a:ext>
                  </a:extLst>
                </a:gridCol>
                <a:gridCol w="2380654">
                  <a:extLst>
                    <a:ext uri="{9D8B030D-6E8A-4147-A177-3AD203B41FA5}">
                      <a16:colId xmlns:a16="http://schemas.microsoft.com/office/drawing/2014/main" val="542110662"/>
                    </a:ext>
                  </a:extLst>
                </a:gridCol>
                <a:gridCol w="2380654">
                  <a:extLst>
                    <a:ext uri="{9D8B030D-6E8A-4147-A177-3AD203B41FA5}">
                      <a16:colId xmlns:a16="http://schemas.microsoft.com/office/drawing/2014/main" val="3216403679"/>
                    </a:ext>
                  </a:extLst>
                </a:gridCol>
                <a:gridCol w="3235654">
                  <a:extLst>
                    <a:ext uri="{9D8B030D-6E8A-4147-A177-3AD203B41FA5}">
                      <a16:colId xmlns:a16="http://schemas.microsoft.com/office/drawing/2014/main" val="2488324035"/>
                    </a:ext>
                  </a:extLst>
                </a:gridCol>
              </a:tblGrid>
              <a:tr h="190500">
                <a:tc gridSpan="4">
                  <a:txBody>
                    <a:bodyPr/>
                    <a:lstStyle/>
                    <a:p>
                      <a:pPr algn="ctr">
                        <a:lnSpc>
                          <a:spcPct val="115000"/>
                        </a:lnSpc>
                        <a:spcAft>
                          <a:spcPts val="1000"/>
                        </a:spcAft>
                      </a:pPr>
                      <a:r>
                        <a:rPr lang="it-IT" sz="3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TABLE 1</a:t>
                      </a:r>
                    </a:p>
                  </a:txBody>
                  <a:tcPr marL="68580" marR="68580" marT="0" marB="0"/>
                </a:tc>
                <a:tc hMerge="1">
                  <a:txBody>
                    <a:bodyPr/>
                    <a:lstStyle/>
                    <a:p>
                      <a:pPr algn="just">
                        <a:lnSpc>
                          <a:spcPct val="115000"/>
                        </a:lnSpc>
                        <a:spcAft>
                          <a:spcPts val="1000"/>
                        </a:spcAft>
                      </a:pPr>
                      <a:endParaRPr lang="it-IT"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15000"/>
                        </a:lnSpc>
                        <a:spcAft>
                          <a:spcPts val="1000"/>
                        </a:spcAft>
                      </a:pPr>
                      <a:endParaRPr lang="it-IT"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15000"/>
                        </a:lnSpc>
                        <a:spcAft>
                          <a:spcPts val="1000"/>
                        </a:spcAft>
                      </a:pPr>
                      <a:endParaRPr lang="it-IT"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599104"/>
                  </a:ext>
                </a:extLst>
              </a:tr>
              <a:tr h="190500">
                <a:tc>
                  <a:txBody>
                    <a:bodyPr/>
                    <a:lstStyle/>
                    <a:p>
                      <a:pPr algn="just">
                        <a:lnSpc>
                          <a:spcPct val="115000"/>
                        </a:lnSpc>
                        <a:spcAft>
                          <a:spcPts val="1000"/>
                        </a:spcAft>
                      </a:pPr>
                      <a:r>
                        <a:rPr lang="it-IT" sz="3000" dirty="0">
                          <a:solidFill>
                            <a:sysClr val="windowText" lastClr="000000"/>
                          </a:solidFill>
                          <a:effectLst/>
                        </a:rPr>
                        <a:t>Date</a:t>
                      </a:r>
                      <a:endParaRPr lang="it-IT" sz="3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b="1" dirty="0">
                          <a:solidFill>
                            <a:sysClr val="windowText" lastClr="000000"/>
                          </a:solidFill>
                          <a:effectLst/>
                        </a:rPr>
                        <a:t>H. m.</a:t>
                      </a:r>
                      <a:endParaRPr lang="it-IT" sz="3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b="1" dirty="0">
                          <a:solidFill>
                            <a:sysClr val="windowText" lastClr="000000"/>
                          </a:solidFill>
                          <a:effectLst/>
                        </a:rPr>
                        <a:t>Event</a:t>
                      </a:r>
                      <a:endParaRPr lang="it-IT" sz="3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b="1" dirty="0">
                          <a:solidFill>
                            <a:sysClr val="windowText" lastClr="000000"/>
                          </a:solidFill>
                          <a:effectLst/>
                        </a:rPr>
                        <a:t>Killing time</a:t>
                      </a:r>
                      <a:endParaRPr lang="it-IT" sz="30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655397"/>
                  </a:ext>
                </a:extLst>
              </a:tr>
              <a:tr h="190500">
                <a:tc>
                  <a:txBody>
                    <a:bodyPr/>
                    <a:lstStyle/>
                    <a:p>
                      <a:pPr algn="just">
                        <a:lnSpc>
                          <a:spcPct val="115000"/>
                        </a:lnSpc>
                        <a:spcAft>
                          <a:spcPts val="1000"/>
                        </a:spcAft>
                      </a:pPr>
                      <a:r>
                        <a:rPr lang="it-IT" sz="3000">
                          <a:solidFill>
                            <a:sysClr val="windowText" lastClr="000000"/>
                          </a:solidFill>
                          <a:effectLst/>
                        </a:rPr>
                        <a:t>18/10/2021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20.05</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dirty="0">
                          <a:solidFill>
                            <a:sysClr val="windowText" lastClr="000000"/>
                          </a:solidFill>
                          <a:effectLst/>
                        </a:rPr>
                        <a:t>Double catch</a:t>
                      </a:r>
                      <a:endParaRPr lang="it-IT" sz="3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dirty="0">
                          <a:solidFill>
                            <a:sysClr val="windowText" lastClr="000000"/>
                          </a:solidFill>
                          <a:effectLst/>
                        </a:rPr>
                        <a:t>30 seconds</a:t>
                      </a:r>
                      <a:endParaRPr lang="it-IT" sz="3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082284"/>
                  </a:ext>
                </a:extLst>
              </a:tr>
              <a:tr h="190500">
                <a:tc>
                  <a:txBody>
                    <a:bodyPr/>
                    <a:lstStyle/>
                    <a:p>
                      <a:pPr algn="just">
                        <a:lnSpc>
                          <a:spcPct val="115000"/>
                        </a:lnSpc>
                        <a:spcAft>
                          <a:spcPts val="1000"/>
                        </a:spcAft>
                      </a:pPr>
                      <a:r>
                        <a:rPr lang="it-IT" sz="3000">
                          <a:solidFill>
                            <a:sysClr val="windowText" lastClr="000000"/>
                          </a:solidFill>
                          <a:effectLst/>
                        </a:rPr>
                        <a:t>18/10/2021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20.49</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Double catch</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20 seconds</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830319"/>
                  </a:ext>
                </a:extLst>
              </a:tr>
              <a:tr h="190500">
                <a:tc>
                  <a:txBody>
                    <a:bodyPr/>
                    <a:lstStyle/>
                    <a:p>
                      <a:pPr algn="just">
                        <a:lnSpc>
                          <a:spcPct val="115000"/>
                        </a:lnSpc>
                        <a:spcAft>
                          <a:spcPts val="1000"/>
                        </a:spcAft>
                      </a:pPr>
                      <a:r>
                        <a:rPr lang="it-IT" sz="3000">
                          <a:solidFill>
                            <a:sysClr val="windowText" lastClr="000000"/>
                          </a:solidFill>
                          <a:effectLst/>
                        </a:rPr>
                        <a:t>18/10/2021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21.22</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Catch</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30 seconds</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5022478"/>
                  </a:ext>
                </a:extLst>
              </a:tr>
              <a:tr h="190500">
                <a:tc>
                  <a:txBody>
                    <a:bodyPr/>
                    <a:lstStyle/>
                    <a:p>
                      <a:pPr algn="just">
                        <a:lnSpc>
                          <a:spcPct val="115000"/>
                        </a:lnSpc>
                        <a:spcAft>
                          <a:spcPts val="1000"/>
                        </a:spcAft>
                      </a:pPr>
                      <a:r>
                        <a:rPr lang="it-IT" sz="3000">
                          <a:solidFill>
                            <a:sysClr val="windowText" lastClr="000000"/>
                          </a:solidFill>
                          <a:effectLst/>
                        </a:rPr>
                        <a:t>18/10/2021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22.35</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Double catch</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30 seconds</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921963"/>
                  </a:ext>
                </a:extLst>
              </a:tr>
              <a:tr h="190500">
                <a:tc>
                  <a:txBody>
                    <a:bodyPr/>
                    <a:lstStyle/>
                    <a:p>
                      <a:pPr algn="just">
                        <a:lnSpc>
                          <a:spcPct val="115000"/>
                        </a:lnSpc>
                        <a:spcAft>
                          <a:spcPts val="1000"/>
                        </a:spcAft>
                      </a:pPr>
                      <a:r>
                        <a:rPr lang="it-IT" sz="3000">
                          <a:solidFill>
                            <a:sysClr val="windowText" lastClr="000000"/>
                          </a:solidFill>
                          <a:effectLst/>
                        </a:rPr>
                        <a:t>18/10/2021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22.58</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Catch</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25 seconds</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4461700"/>
                  </a:ext>
                </a:extLst>
              </a:tr>
              <a:tr h="0">
                <a:tc>
                  <a:txBody>
                    <a:bodyPr/>
                    <a:lstStyle/>
                    <a:p>
                      <a:pPr algn="just">
                        <a:lnSpc>
                          <a:spcPct val="115000"/>
                        </a:lnSpc>
                        <a:spcAft>
                          <a:spcPts val="1000"/>
                        </a:spcAft>
                      </a:pPr>
                      <a:r>
                        <a:rPr lang="it-IT" sz="3000">
                          <a:solidFill>
                            <a:sysClr val="windowText" lastClr="000000"/>
                          </a:solidFill>
                          <a:effectLst/>
                        </a:rPr>
                        <a:t>18/10/2021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23.18</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Catch</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30 seconds</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535638"/>
                  </a:ext>
                </a:extLst>
              </a:tr>
              <a:tr h="190500">
                <a:tc>
                  <a:txBody>
                    <a:bodyPr/>
                    <a:lstStyle/>
                    <a:p>
                      <a:pPr algn="just">
                        <a:lnSpc>
                          <a:spcPct val="115000"/>
                        </a:lnSpc>
                        <a:spcAft>
                          <a:spcPts val="1000"/>
                        </a:spcAft>
                      </a:pPr>
                      <a:r>
                        <a:rPr lang="it-IT" sz="3000">
                          <a:solidFill>
                            <a:sysClr val="windowText" lastClr="000000"/>
                          </a:solidFill>
                          <a:effectLst/>
                        </a:rPr>
                        <a:t>19/10/2021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00.31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Double catch</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30 seconds</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208985"/>
                  </a:ext>
                </a:extLst>
              </a:tr>
              <a:tr h="190500">
                <a:tc>
                  <a:txBody>
                    <a:bodyPr/>
                    <a:lstStyle/>
                    <a:p>
                      <a:pPr algn="just">
                        <a:lnSpc>
                          <a:spcPct val="115000"/>
                        </a:lnSpc>
                        <a:spcAft>
                          <a:spcPts val="1000"/>
                        </a:spcAft>
                      </a:pPr>
                      <a:r>
                        <a:rPr lang="it-IT" sz="3000">
                          <a:solidFill>
                            <a:sysClr val="windowText" lastClr="000000"/>
                          </a:solidFill>
                          <a:effectLst/>
                        </a:rPr>
                        <a:t>19/10/2021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01.40</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Catch</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ysClr val="windowText" lastClr="000000"/>
                          </a:solidFill>
                          <a:effectLst/>
                        </a:rPr>
                        <a:t>20 seconds</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8065364"/>
                  </a:ext>
                </a:extLst>
              </a:tr>
              <a:tr h="190500">
                <a:tc>
                  <a:txBody>
                    <a:bodyPr/>
                    <a:lstStyle/>
                    <a:p>
                      <a:pPr algn="just">
                        <a:lnSpc>
                          <a:spcPct val="115000"/>
                        </a:lnSpc>
                        <a:spcAft>
                          <a:spcPts val="1000"/>
                        </a:spcAft>
                      </a:pPr>
                      <a:r>
                        <a:rPr lang="it-IT" sz="3000">
                          <a:solidFill>
                            <a:sysClr val="windowText" lastClr="000000"/>
                          </a:solidFill>
                          <a:effectLst/>
                        </a:rPr>
                        <a:t>19/10/2021</a:t>
                      </a:r>
                      <a:endParaRPr lang="it-IT" sz="3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dirty="0">
                          <a:solidFill>
                            <a:sysClr val="windowText" lastClr="000000"/>
                          </a:solidFill>
                          <a:effectLst/>
                        </a:rPr>
                        <a:t>02.50</a:t>
                      </a:r>
                      <a:endParaRPr lang="it-IT" sz="3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dirty="0">
                          <a:solidFill>
                            <a:sysClr val="windowText" lastClr="000000"/>
                          </a:solidFill>
                          <a:effectLst/>
                        </a:rPr>
                        <a:t>Catch</a:t>
                      </a:r>
                      <a:endParaRPr lang="it-IT" sz="3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dirty="0">
                          <a:solidFill>
                            <a:sysClr val="windowText" lastClr="000000"/>
                          </a:solidFill>
                          <a:effectLst/>
                        </a:rPr>
                        <a:t>30 seconds</a:t>
                      </a:r>
                      <a:endParaRPr lang="it-IT" sz="3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7890168"/>
                  </a:ext>
                </a:extLst>
              </a:tr>
            </a:tbl>
          </a:graphicData>
        </a:graphic>
      </p:graphicFrame>
      <p:graphicFrame>
        <p:nvGraphicFramePr>
          <p:cNvPr id="43" name="Tabella 42">
            <a:extLst>
              <a:ext uri="{FF2B5EF4-FFF2-40B4-BE49-F238E27FC236}">
                <a16:creationId xmlns:a16="http://schemas.microsoft.com/office/drawing/2014/main" id="{6067AE7C-CFF6-36B5-D264-913FFFB23FB7}"/>
              </a:ext>
            </a:extLst>
          </p:cNvPr>
          <p:cNvGraphicFramePr>
            <a:graphicFrameLocks noGrp="1"/>
          </p:cNvGraphicFramePr>
          <p:nvPr>
            <p:extLst>
              <p:ext uri="{D42A27DB-BD31-4B8C-83A1-F6EECF244321}">
                <p14:modId xmlns:p14="http://schemas.microsoft.com/office/powerpoint/2010/main" val="2474236908"/>
              </p:ext>
            </p:extLst>
          </p:nvPr>
        </p:nvGraphicFramePr>
        <p:xfrm>
          <a:off x="26814820" y="23081064"/>
          <a:ext cx="10974490" cy="6309360"/>
        </p:xfrm>
        <a:graphic>
          <a:graphicData uri="http://schemas.openxmlformats.org/drawingml/2006/table">
            <a:tbl>
              <a:tblPr firstRow="1" firstCol="1" bandRow="1">
                <a:tableStyleId>{3C2FFA5D-87B4-456A-9821-1D502468CF0F}</a:tableStyleId>
              </a:tblPr>
              <a:tblGrid>
                <a:gridCol w="2977560">
                  <a:extLst>
                    <a:ext uri="{9D8B030D-6E8A-4147-A177-3AD203B41FA5}">
                      <a16:colId xmlns:a16="http://schemas.microsoft.com/office/drawing/2014/main" val="2413776714"/>
                    </a:ext>
                  </a:extLst>
                </a:gridCol>
                <a:gridCol w="2380645">
                  <a:extLst>
                    <a:ext uri="{9D8B030D-6E8A-4147-A177-3AD203B41FA5}">
                      <a16:colId xmlns:a16="http://schemas.microsoft.com/office/drawing/2014/main" val="366439638"/>
                    </a:ext>
                  </a:extLst>
                </a:gridCol>
                <a:gridCol w="2380645">
                  <a:extLst>
                    <a:ext uri="{9D8B030D-6E8A-4147-A177-3AD203B41FA5}">
                      <a16:colId xmlns:a16="http://schemas.microsoft.com/office/drawing/2014/main" val="3157857674"/>
                    </a:ext>
                  </a:extLst>
                </a:gridCol>
                <a:gridCol w="3235640">
                  <a:extLst>
                    <a:ext uri="{9D8B030D-6E8A-4147-A177-3AD203B41FA5}">
                      <a16:colId xmlns:a16="http://schemas.microsoft.com/office/drawing/2014/main" val="3772617227"/>
                    </a:ext>
                  </a:extLst>
                </a:gridCol>
              </a:tblGrid>
              <a:tr h="190500">
                <a:tc gridSpan="4">
                  <a:txBody>
                    <a:bodyPr/>
                    <a:lstStyle/>
                    <a:p>
                      <a:pPr algn="ctr">
                        <a:lnSpc>
                          <a:spcPct val="115000"/>
                        </a:lnSpc>
                        <a:spcAft>
                          <a:spcPts val="1000"/>
                        </a:spcAft>
                      </a:pPr>
                      <a:r>
                        <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2</a:t>
                      </a:r>
                    </a:p>
                  </a:txBody>
                  <a:tcPr marL="68580" marR="68580" marT="0" marB="0"/>
                </a:tc>
                <a:tc hMerge="1">
                  <a:txBody>
                    <a:bodyPr/>
                    <a:lstStyle/>
                    <a:p>
                      <a:pPr algn="just">
                        <a:lnSpc>
                          <a:spcPct val="115000"/>
                        </a:lnSpc>
                        <a:spcAft>
                          <a:spcPts val="1000"/>
                        </a:spcAft>
                      </a:pPr>
                      <a:endParaRPr lang="it-I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15000"/>
                        </a:lnSpc>
                        <a:spcAft>
                          <a:spcPts val="1000"/>
                        </a:spcAft>
                      </a:pPr>
                      <a:endParaRPr lang="it-I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15000"/>
                        </a:lnSpc>
                        <a:spcAft>
                          <a:spcPts val="1000"/>
                        </a:spcAft>
                      </a:pPr>
                      <a:endParaRPr lang="it-I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563320"/>
                  </a:ext>
                </a:extLst>
              </a:tr>
              <a:tr h="190500">
                <a:tc>
                  <a:txBody>
                    <a:bodyPr/>
                    <a:lstStyle/>
                    <a:p>
                      <a:pPr algn="just">
                        <a:lnSpc>
                          <a:spcPct val="115000"/>
                        </a:lnSpc>
                        <a:spcAft>
                          <a:spcPts val="1000"/>
                        </a:spcAft>
                      </a:pPr>
                      <a:r>
                        <a:rPr lang="it-IT" sz="3000" dirty="0">
                          <a:solidFill>
                            <a:schemeClr val="tx1"/>
                          </a:solidFill>
                          <a:effectLst/>
                        </a:rPr>
                        <a:t>Date</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b="1" dirty="0">
                          <a:solidFill>
                            <a:schemeClr val="tx1"/>
                          </a:solidFill>
                          <a:effectLst/>
                        </a:rPr>
                        <a:t>H. m.</a:t>
                      </a:r>
                      <a:endParaRPr lang="it-IT"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b="1" dirty="0">
                          <a:solidFill>
                            <a:schemeClr val="tx1"/>
                          </a:solidFill>
                          <a:effectLst/>
                        </a:rPr>
                        <a:t>Event</a:t>
                      </a:r>
                      <a:endParaRPr lang="it-IT"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b="1" dirty="0">
                          <a:solidFill>
                            <a:schemeClr val="tx1"/>
                          </a:solidFill>
                          <a:effectLst/>
                        </a:rPr>
                        <a:t>Killing time</a:t>
                      </a:r>
                      <a:endParaRPr lang="it-IT" sz="3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4896559"/>
                  </a:ext>
                </a:extLst>
              </a:tr>
              <a:tr h="190500">
                <a:tc>
                  <a:txBody>
                    <a:bodyPr/>
                    <a:lstStyle/>
                    <a:p>
                      <a:pPr algn="just">
                        <a:lnSpc>
                          <a:spcPct val="115000"/>
                        </a:lnSpc>
                        <a:spcAft>
                          <a:spcPts val="1000"/>
                        </a:spcAft>
                      </a:pPr>
                      <a:r>
                        <a:rPr lang="it-IT" sz="3000">
                          <a:solidFill>
                            <a:schemeClr val="tx1"/>
                          </a:solidFill>
                          <a:effectLst/>
                        </a:rPr>
                        <a:t>19/10/2021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dirty="0">
                          <a:solidFill>
                            <a:schemeClr val="tx1"/>
                          </a:solidFill>
                          <a:effectLst/>
                        </a:rPr>
                        <a:t>19.13</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25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4661472"/>
                  </a:ext>
                </a:extLst>
              </a:tr>
              <a:tr h="190500">
                <a:tc>
                  <a:txBody>
                    <a:bodyPr/>
                    <a:lstStyle/>
                    <a:p>
                      <a:pPr algn="just">
                        <a:lnSpc>
                          <a:spcPct val="115000"/>
                        </a:lnSpc>
                        <a:spcAft>
                          <a:spcPts val="1000"/>
                        </a:spcAft>
                      </a:pPr>
                      <a:r>
                        <a:rPr lang="it-IT" sz="3000">
                          <a:solidFill>
                            <a:schemeClr val="tx1"/>
                          </a:solidFill>
                          <a:effectLst/>
                        </a:rPr>
                        <a:t>19/10/2021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20.17</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dirty="0">
                          <a:solidFill>
                            <a:schemeClr val="tx1"/>
                          </a:solidFill>
                          <a:effectLst/>
                        </a:rPr>
                        <a:t>20 seconds</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71689149"/>
                  </a:ext>
                </a:extLst>
              </a:tr>
              <a:tr h="190500">
                <a:tc>
                  <a:txBody>
                    <a:bodyPr/>
                    <a:lstStyle/>
                    <a:p>
                      <a:pPr algn="just">
                        <a:lnSpc>
                          <a:spcPct val="115000"/>
                        </a:lnSpc>
                        <a:spcAft>
                          <a:spcPts val="1000"/>
                        </a:spcAft>
                      </a:pPr>
                      <a:r>
                        <a:rPr lang="it-IT" sz="3000">
                          <a:solidFill>
                            <a:schemeClr val="tx1"/>
                          </a:solidFill>
                          <a:effectLst/>
                        </a:rPr>
                        <a:t>19/10/2021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21.25</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15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5929959"/>
                  </a:ext>
                </a:extLst>
              </a:tr>
              <a:tr h="190500">
                <a:tc>
                  <a:txBody>
                    <a:bodyPr/>
                    <a:lstStyle/>
                    <a:p>
                      <a:pPr algn="just">
                        <a:lnSpc>
                          <a:spcPct val="115000"/>
                        </a:lnSpc>
                        <a:spcAft>
                          <a:spcPts val="1000"/>
                        </a:spcAft>
                      </a:pPr>
                      <a:r>
                        <a:rPr lang="it-IT" sz="3000">
                          <a:solidFill>
                            <a:schemeClr val="tx1"/>
                          </a:solidFill>
                          <a:effectLst/>
                        </a:rPr>
                        <a:t>19/10/2021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22.50</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15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05306863"/>
                  </a:ext>
                </a:extLst>
              </a:tr>
              <a:tr h="190500">
                <a:tc>
                  <a:txBody>
                    <a:bodyPr/>
                    <a:lstStyle/>
                    <a:p>
                      <a:pPr algn="just">
                        <a:lnSpc>
                          <a:spcPct val="115000"/>
                        </a:lnSpc>
                        <a:spcAft>
                          <a:spcPts val="1000"/>
                        </a:spcAft>
                      </a:pPr>
                      <a:r>
                        <a:rPr lang="it-IT" sz="3000">
                          <a:solidFill>
                            <a:schemeClr val="tx1"/>
                          </a:solidFill>
                          <a:effectLst/>
                        </a:rPr>
                        <a:t>19/10/2021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23.53</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25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58757490"/>
                  </a:ext>
                </a:extLst>
              </a:tr>
              <a:tr h="190500">
                <a:tc>
                  <a:txBody>
                    <a:bodyPr/>
                    <a:lstStyle/>
                    <a:p>
                      <a:pPr algn="just">
                        <a:lnSpc>
                          <a:spcPct val="115000"/>
                        </a:lnSpc>
                        <a:spcAft>
                          <a:spcPts val="1000"/>
                        </a:spcAft>
                      </a:pPr>
                      <a:r>
                        <a:rPr lang="it-IT" sz="3000">
                          <a:solidFill>
                            <a:schemeClr val="tx1"/>
                          </a:solidFill>
                          <a:effectLst/>
                        </a:rPr>
                        <a:t>20/10/2021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03.20</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dirty="0">
                          <a:solidFill>
                            <a:schemeClr val="tx1"/>
                          </a:solidFill>
                          <a:effectLst/>
                        </a:rPr>
                        <a:t>20 seconds</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43296808"/>
                  </a:ext>
                </a:extLst>
              </a:tr>
              <a:tr h="190500">
                <a:tc>
                  <a:txBody>
                    <a:bodyPr/>
                    <a:lstStyle/>
                    <a:p>
                      <a:pPr algn="just">
                        <a:lnSpc>
                          <a:spcPct val="115000"/>
                        </a:lnSpc>
                        <a:spcAft>
                          <a:spcPts val="1000"/>
                        </a:spcAft>
                      </a:pPr>
                      <a:r>
                        <a:rPr lang="it-IT" sz="3000">
                          <a:solidFill>
                            <a:schemeClr val="tx1"/>
                          </a:solidFill>
                          <a:effectLst/>
                        </a:rPr>
                        <a:t>20/10/2021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05.49</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25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4416856"/>
                  </a:ext>
                </a:extLst>
              </a:tr>
              <a:tr h="112590">
                <a:tc>
                  <a:txBody>
                    <a:bodyPr/>
                    <a:lstStyle/>
                    <a:p>
                      <a:pPr algn="just">
                        <a:lnSpc>
                          <a:spcPct val="115000"/>
                        </a:lnSpc>
                        <a:spcAft>
                          <a:spcPts val="1000"/>
                        </a:spcAft>
                      </a:pPr>
                      <a:r>
                        <a:rPr lang="it-IT" sz="3000">
                          <a:solidFill>
                            <a:schemeClr val="tx1"/>
                          </a:solidFill>
                          <a:effectLst/>
                        </a:rPr>
                        <a:t>20/10/2021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16.32</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25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5590619"/>
                  </a:ext>
                </a:extLst>
              </a:tr>
              <a:tr h="190500">
                <a:tc>
                  <a:txBody>
                    <a:bodyPr/>
                    <a:lstStyle/>
                    <a:p>
                      <a:pPr algn="just">
                        <a:lnSpc>
                          <a:spcPct val="115000"/>
                        </a:lnSpc>
                        <a:spcAft>
                          <a:spcPts val="1000"/>
                        </a:spcAft>
                      </a:pPr>
                      <a:r>
                        <a:rPr lang="it-IT" sz="3000">
                          <a:solidFill>
                            <a:schemeClr val="tx1"/>
                          </a:solidFill>
                          <a:effectLst/>
                        </a:rPr>
                        <a:t>21/10/2021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04.40</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a:solidFill>
                            <a:schemeClr val="tx1"/>
                          </a:solidFill>
                          <a:effectLst/>
                        </a:rPr>
                        <a:t>30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88270270"/>
                  </a:ext>
                </a:extLst>
              </a:tr>
              <a:tr h="190500">
                <a:tc>
                  <a:txBody>
                    <a:bodyPr/>
                    <a:lstStyle/>
                    <a:p>
                      <a:pPr algn="just">
                        <a:lnSpc>
                          <a:spcPct val="115000"/>
                        </a:lnSpc>
                        <a:spcAft>
                          <a:spcPts val="1000"/>
                        </a:spcAft>
                      </a:pPr>
                      <a:r>
                        <a:rPr lang="it-IT" sz="3000" dirty="0">
                          <a:solidFill>
                            <a:schemeClr val="tx1"/>
                          </a:solidFill>
                          <a:effectLst/>
                        </a:rPr>
                        <a:t>21/10/2021</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dirty="0">
                          <a:solidFill>
                            <a:schemeClr val="tx1"/>
                          </a:solidFill>
                          <a:effectLst/>
                        </a:rPr>
                        <a:t>19.35</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dirty="0">
                          <a:solidFill>
                            <a:schemeClr val="tx1"/>
                          </a:solidFill>
                          <a:effectLst/>
                        </a:rPr>
                        <a:t>Catch</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1000"/>
                        </a:spcAft>
                      </a:pPr>
                      <a:r>
                        <a:rPr lang="it-IT" sz="3000" dirty="0">
                          <a:solidFill>
                            <a:schemeClr val="tx1"/>
                          </a:solidFill>
                          <a:effectLst/>
                        </a:rPr>
                        <a:t>15 seconds</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78199795"/>
                  </a:ext>
                </a:extLst>
              </a:tr>
            </a:tbl>
          </a:graphicData>
        </a:graphic>
      </p:graphicFrame>
      <p:graphicFrame>
        <p:nvGraphicFramePr>
          <p:cNvPr id="44" name="Tabella 43">
            <a:extLst>
              <a:ext uri="{FF2B5EF4-FFF2-40B4-BE49-F238E27FC236}">
                <a16:creationId xmlns:a16="http://schemas.microsoft.com/office/drawing/2014/main" id="{D2352436-56A2-9FC4-94AE-4370FCC87FE4}"/>
              </a:ext>
            </a:extLst>
          </p:cNvPr>
          <p:cNvGraphicFramePr>
            <a:graphicFrameLocks noGrp="1"/>
          </p:cNvGraphicFramePr>
          <p:nvPr>
            <p:extLst>
              <p:ext uri="{D42A27DB-BD31-4B8C-83A1-F6EECF244321}">
                <p14:modId xmlns:p14="http://schemas.microsoft.com/office/powerpoint/2010/main" val="662773323"/>
              </p:ext>
            </p:extLst>
          </p:nvPr>
        </p:nvGraphicFramePr>
        <p:xfrm>
          <a:off x="26814821" y="29665818"/>
          <a:ext cx="10974489" cy="6309360"/>
        </p:xfrm>
        <a:graphic>
          <a:graphicData uri="http://schemas.openxmlformats.org/drawingml/2006/table">
            <a:tbl>
              <a:tblPr firstRow="1" firstCol="1" bandRow="1">
                <a:tableStyleId>{3C2FFA5D-87B4-456A-9821-1D502468CF0F}</a:tableStyleId>
              </a:tblPr>
              <a:tblGrid>
                <a:gridCol w="2977561">
                  <a:extLst>
                    <a:ext uri="{9D8B030D-6E8A-4147-A177-3AD203B41FA5}">
                      <a16:colId xmlns:a16="http://schemas.microsoft.com/office/drawing/2014/main" val="1079385638"/>
                    </a:ext>
                  </a:extLst>
                </a:gridCol>
                <a:gridCol w="2380644">
                  <a:extLst>
                    <a:ext uri="{9D8B030D-6E8A-4147-A177-3AD203B41FA5}">
                      <a16:colId xmlns:a16="http://schemas.microsoft.com/office/drawing/2014/main" val="1051417300"/>
                    </a:ext>
                  </a:extLst>
                </a:gridCol>
                <a:gridCol w="2380644">
                  <a:extLst>
                    <a:ext uri="{9D8B030D-6E8A-4147-A177-3AD203B41FA5}">
                      <a16:colId xmlns:a16="http://schemas.microsoft.com/office/drawing/2014/main" val="3448893571"/>
                    </a:ext>
                  </a:extLst>
                </a:gridCol>
                <a:gridCol w="3235640">
                  <a:extLst>
                    <a:ext uri="{9D8B030D-6E8A-4147-A177-3AD203B41FA5}">
                      <a16:colId xmlns:a16="http://schemas.microsoft.com/office/drawing/2014/main" val="828720126"/>
                    </a:ext>
                  </a:extLst>
                </a:gridCol>
              </a:tblGrid>
              <a:tr h="0">
                <a:tc gridSpan="4">
                  <a:txBody>
                    <a:bodyPr/>
                    <a:lstStyle/>
                    <a:p>
                      <a:pPr algn="ctr">
                        <a:lnSpc>
                          <a:spcPct val="115000"/>
                        </a:lnSpc>
                        <a:spcAft>
                          <a:spcPts val="1000"/>
                        </a:spcAft>
                      </a:pPr>
                      <a:r>
                        <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3</a:t>
                      </a:r>
                    </a:p>
                  </a:txBody>
                  <a:tcPr marL="68580" marR="68580" marT="0" marB="0"/>
                </a:tc>
                <a:tc hMerge="1">
                  <a:txBody>
                    <a:bodyPr/>
                    <a:lstStyle/>
                    <a:p>
                      <a:pPr algn="just">
                        <a:lnSpc>
                          <a:spcPct val="115000"/>
                        </a:lnSpc>
                        <a:spcAft>
                          <a:spcPts val="1000"/>
                        </a:spcAft>
                      </a:pPr>
                      <a:endParaRPr lang="it-I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15000"/>
                        </a:lnSpc>
                        <a:spcAft>
                          <a:spcPts val="1000"/>
                        </a:spcAft>
                      </a:pPr>
                      <a:endParaRPr lang="it-I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15000"/>
                        </a:lnSpc>
                        <a:spcAft>
                          <a:spcPts val="1000"/>
                        </a:spcAft>
                      </a:pPr>
                      <a:endParaRPr lang="it-IT"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7624392"/>
                  </a:ext>
                </a:extLst>
              </a:tr>
              <a:tr h="190500">
                <a:tc>
                  <a:txBody>
                    <a:bodyPr/>
                    <a:lstStyle/>
                    <a:p>
                      <a:pPr algn="just">
                        <a:lnSpc>
                          <a:spcPct val="115000"/>
                        </a:lnSpc>
                        <a:spcAft>
                          <a:spcPts val="1000"/>
                        </a:spcAft>
                      </a:pPr>
                      <a:r>
                        <a:rPr lang="it-IT" sz="3000" dirty="0">
                          <a:solidFill>
                            <a:schemeClr val="tx1"/>
                          </a:solidFill>
                          <a:effectLst/>
                        </a:rPr>
                        <a:t>Date</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dirty="0">
                          <a:solidFill>
                            <a:schemeClr val="tx1"/>
                          </a:solidFill>
                          <a:effectLst/>
                        </a:rPr>
                        <a:t>H. m.</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Event</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Killing time</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592115"/>
                  </a:ext>
                </a:extLst>
              </a:tr>
              <a:tr h="190500">
                <a:tc>
                  <a:txBody>
                    <a:bodyPr/>
                    <a:lstStyle/>
                    <a:p>
                      <a:pPr algn="just">
                        <a:lnSpc>
                          <a:spcPct val="115000"/>
                        </a:lnSpc>
                        <a:spcAft>
                          <a:spcPts val="1000"/>
                        </a:spcAft>
                      </a:pPr>
                      <a:r>
                        <a:rPr lang="it-IT" sz="3000">
                          <a:solidFill>
                            <a:schemeClr val="tx1"/>
                          </a:solidFill>
                          <a:effectLst/>
                        </a:rPr>
                        <a:t>20/10/2021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20.18</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20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1348463"/>
                  </a:ext>
                </a:extLst>
              </a:tr>
              <a:tr h="190500">
                <a:tc>
                  <a:txBody>
                    <a:bodyPr/>
                    <a:lstStyle/>
                    <a:p>
                      <a:pPr algn="just">
                        <a:lnSpc>
                          <a:spcPct val="115000"/>
                        </a:lnSpc>
                        <a:spcAft>
                          <a:spcPts val="1000"/>
                        </a:spcAft>
                      </a:pPr>
                      <a:r>
                        <a:rPr lang="it-IT" sz="3000">
                          <a:solidFill>
                            <a:schemeClr val="tx1"/>
                          </a:solidFill>
                          <a:effectLst/>
                        </a:rPr>
                        <a:t>20/10/2021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20.40</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30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5060820"/>
                  </a:ext>
                </a:extLst>
              </a:tr>
              <a:tr h="190500">
                <a:tc>
                  <a:txBody>
                    <a:bodyPr/>
                    <a:lstStyle/>
                    <a:p>
                      <a:pPr algn="just">
                        <a:lnSpc>
                          <a:spcPct val="115000"/>
                        </a:lnSpc>
                        <a:spcAft>
                          <a:spcPts val="1000"/>
                        </a:spcAft>
                      </a:pPr>
                      <a:r>
                        <a:rPr lang="it-IT" sz="3000">
                          <a:solidFill>
                            <a:schemeClr val="tx1"/>
                          </a:solidFill>
                          <a:effectLst/>
                        </a:rPr>
                        <a:t>20/10/2021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22.04</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944326"/>
                  </a:ext>
                </a:extLst>
              </a:tr>
              <a:tr h="190500">
                <a:tc>
                  <a:txBody>
                    <a:bodyPr/>
                    <a:lstStyle/>
                    <a:p>
                      <a:pPr algn="just">
                        <a:lnSpc>
                          <a:spcPct val="115000"/>
                        </a:lnSpc>
                        <a:spcAft>
                          <a:spcPts val="1000"/>
                        </a:spcAft>
                      </a:pPr>
                      <a:r>
                        <a:rPr lang="it-IT" sz="3000">
                          <a:solidFill>
                            <a:schemeClr val="tx1"/>
                          </a:solidFill>
                          <a:effectLst/>
                        </a:rPr>
                        <a:t>21/10/2021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dirty="0">
                          <a:solidFill>
                            <a:schemeClr val="tx1"/>
                          </a:solidFill>
                          <a:effectLst/>
                        </a:rPr>
                        <a:t>00.13</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1675381"/>
                  </a:ext>
                </a:extLst>
              </a:tr>
              <a:tr h="190500">
                <a:tc>
                  <a:txBody>
                    <a:bodyPr/>
                    <a:lstStyle/>
                    <a:p>
                      <a:pPr algn="just">
                        <a:lnSpc>
                          <a:spcPct val="115000"/>
                        </a:lnSpc>
                        <a:spcAft>
                          <a:spcPts val="1000"/>
                        </a:spcAft>
                      </a:pPr>
                      <a:r>
                        <a:rPr lang="it-IT" sz="3000">
                          <a:solidFill>
                            <a:schemeClr val="tx1"/>
                          </a:solidFill>
                          <a:effectLst/>
                        </a:rPr>
                        <a:t>21/10/2021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01.08</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3158794"/>
                  </a:ext>
                </a:extLst>
              </a:tr>
              <a:tr h="190500">
                <a:tc>
                  <a:txBody>
                    <a:bodyPr/>
                    <a:lstStyle/>
                    <a:p>
                      <a:pPr algn="just">
                        <a:lnSpc>
                          <a:spcPct val="115000"/>
                        </a:lnSpc>
                        <a:spcAft>
                          <a:spcPts val="1000"/>
                        </a:spcAft>
                      </a:pPr>
                      <a:r>
                        <a:rPr lang="it-IT" sz="3000">
                          <a:solidFill>
                            <a:schemeClr val="tx1"/>
                          </a:solidFill>
                          <a:effectLst/>
                        </a:rPr>
                        <a:t>21/10/2021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20.19</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20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768487"/>
                  </a:ext>
                </a:extLst>
              </a:tr>
              <a:tr h="190500">
                <a:tc>
                  <a:txBody>
                    <a:bodyPr/>
                    <a:lstStyle/>
                    <a:p>
                      <a:pPr algn="just">
                        <a:lnSpc>
                          <a:spcPct val="115000"/>
                        </a:lnSpc>
                        <a:spcAft>
                          <a:spcPts val="1000"/>
                        </a:spcAft>
                      </a:pPr>
                      <a:r>
                        <a:rPr lang="it-IT" sz="3000">
                          <a:solidFill>
                            <a:schemeClr val="tx1"/>
                          </a:solidFill>
                          <a:effectLst/>
                        </a:rPr>
                        <a:t>22/10/2021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04.08</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30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9691127"/>
                  </a:ext>
                </a:extLst>
              </a:tr>
              <a:tr h="190500">
                <a:tc>
                  <a:txBody>
                    <a:bodyPr/>
                    <a:lstStyle/>
                    <a:p>
                      <a:pPr algn="just">
                        <a:lnSpc>
                          <a:spcPct val="115000"/>
                        </a:lnSpc>
                        <a:spcAft>
                          <a:spcPts val="1000"/>
                        </a:spcAft>
                      </a:pPr>
                      <a:r>
                        <a:rPr lang="it-IT" sz="3000">
                          <a:solidFill>
                            <a:schemeClr val="tx1"/>
                          </a:solidFill>
                          <a:effectLst/>
                        </a:rPr>
                        <a:t>23/10/2021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04.58</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20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2111466"/>
                  </a:ext>
                </a:extLst>
              </a:tr>
              <a:tr h="190500">
                <a:tc>
                  <a:txBody>
                    <a:bodyPr/>
                    <a:lstStyle/>
                    <a:p>
                      <a:pPr algn="just">
                        <a:lnSpc>
                          <a:spcPct val="115000"/>
                        </a:lnSpc>
                        <a:spcAft>
                          <a:spcPts val="1000"/>
                        </a:spcAft>
                      </a:pPr>
                      <a:r>
                        <a:rPr lang="it-IT" sz="3000">
                          <a:solidFill>
                            <a:schemeClr val="tx1"/>
                          </a:solidFill>
                          <a:effectLst/>
                        </a:rPr>
                        <a:t>26/10/2021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21.54</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25 seconds</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9094614"/>
                  </a:ext>
                </a:extLst>
              </a:tr>
              <a:tr h="190500">
                <a:tc>
                  <a:txBody>
                    <a:bodyPr/>
                    <a:lstStyle/>
                    <a:p>
                      <a:pPr algn="just">
                        <a:lnSpc>
                          <a:spcPct val="115000"/>
                        </a:lnSpc>
                        <a:spcAft>
                          <a:spcPts val="1000"/>
                        </a:spcAft>
                      </a:pPr>
                      <a:r>
                        <a:rPr lang="it-IT" sz="3000">
                          <a:solidFill>
                            <a:schemeClr val="tx1"/>
                          </a:solidFill>
                          <a:effectLst/>
                        </a:rPr>
                        <a:t>28/10/2121</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04.37</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a:solidFill>
                            <a:schemeClr val="tx1"/>
                          </a:solidFill>
                          <a:effectLst/>
                        </a:rPr>
                        <a:t>Catch</a:t>
                      </a:r>
                      <a:endParaRPr lang="it-IT" sz="3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3000" dirty="0">
                          <a:solidFill>
                            <a:schemeClr val="tx1"/>
                          </a:solidFill>
                          <a:effectLst/>
                        </a:rPr>
                        <a:t>20 seconds</a:t>
                      </a:r>
                      <a:endParaRPr lang="it-IT" sz="3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5349060"/>
                  </a:ext>
                </a:extLst>
              </a:tr>
            </a:tbl>
          </a:graphicData>
        </a:graphic>
      </p:graphicFrame>
      <p:pic>
        <p:nvPicPr>
          <p:cNvPr id="46" name="Immagine 45">
            <a:extLst>
              <a:ext uri="{FF2B5EF4-FFF2-40B4-BE49-F238E27FC236}">
                <a16:creationId xmlns:a16="http://schemas.microsoft.com/office/drawing/2014/main" id="{EFB280C7-3898-65C0-1C4B-E4F68C74A9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96744" y="731598"/>
            <a:ext cx="4648122" cy="3861331"/>
          </a:xfrm>
          <a:prstGeom prst="rect">
            <a:avLst/>
          </a:prstGeom>
        </p:spPr>
      </p:pic>
      <p:pic>
        <p:nvPicPr>
          <p:cNvPr id="24" name="Immagine 23">
            <a:extLst>
              <a:ext uri="{FF2B5EF4-FFF2-40B4-BE49-F238E27FC236}">
                <a16:creationId xmlns:a16="http://schemas.microsoft.com/office/drawing/2014/main" id="{DCD8CB12-1EEA-7937-202E-3DB4BFE7DA46}"/>
              </a:ext>
            </a:extLst>
          </p:cNvPr>
          <p:cNvPicPr>
            <a:picLocks noChangeAspect="1"/>
          </p:cNvPicPr>
          <p:nvPr/>
        </p:nvPicPr>
        <p:blipFill>
          <a:blip r:embed="rId13"/>
          <a:stretch>
            <a:fillRect/>
          </a:stretch>
        </p:blipFill>
        <p:spPr>
          <a:xfrm>
            <a:off x="43101144" y="1599917"/>
            <a:ext cx="7098984" cy="2430499"/>
          </a:xfrm>
          <a:prstGeom prst="rect">
            <a:avLst/>
          </a:prstGeom>
        </p:spPr>
      </p:pic>
    </p:spTree>
    <p:extLst>
      <p:ext uri="{BB962C8B-B14F-4D97-AF65-F5344CB8AC3E}">
        <p14:creationId xmlns:p14="http://schemas.microsoft.com/office/powerpoint/2010/main" val="4195675236"/>
      </p:ext>
    </p:extLst>
  </p:cSld>
  <p:clrMapOvr>
    <a:masterClrMapping/>
  </p:clrMapOvr>
</p:sld>
</file>

<file path=ppt/theme/theme1.xml><?xml version="1.0" encoding="utf-8"?>
<a:theme xmlns:a="http://schemas.openxmlformats.org/drawingml/2006/main" name="Medical poster with graphics">
  <a:themeElements>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cal Post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oster with graphics_post design_0826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oster with graphics_post design_0826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oster with graphics_post design_0826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oster with graphics_post design_0826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oster with graphics_post design_0826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oster with graphics_post design_0826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oster with graphics_post design_0826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oster with graphics_post design_0826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oster with graphics_post design_0826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oster with graphics_post design_0826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oster with graphics_post design_0826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EE-6E89-4FD2-9D39-B5EF7D79F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poster with graphics</Template>
  <TotalTime>550</TotalTime>
  <Words>1390</Words>
  <Application>Microsoft Office PowerPoint</Application>
  <PresentationFormat>Personalitzat</PresentationFormat>
  <Paragraphs>170</Paragraphs>
  <Slides>1</Slides>
  <Notes>0</Notes>
  <HiddenSlides>0</HiddenSlides>
  <MMClips>0</MMClips>
  <ScaleCrop>false</ScaleCrop>
  <HeadingPairs>
    <vt:vector size="6" baseType="variant">
      <vt:variant>
        <vt:lpstr>Tipus de lletra utilitzats</vt:lpstr>
      </vt:variant>
      <vt:variant>
        <vt:i4>4</vt:i4>
      </vt:variant>
      <vt:variant>
        <vt:lpstr>Tema</vt:lpstr>
      </vt:variant>
      <vt:variant>
        <vt:i4>2</vt:i4>
      </vt:variant>
      <vt:variant>
        <vt:lpstr>Títols de les diapositives</vt:lpstr>
      </vt:variant>
      <vt:variant>
        <vt:i4>1</vt:i4>
      </vt:variant>
    </vt:vector>
  </HeadingPairs>
  <TitlesOfParts>
    <vt:vector size="7" baseType="lpstr">
      <vt:lpstr>Arial</vt:lpstr>
      <vt:lpstr>Arial Rounded MT Bold</vt:lpstr>
      <vt:lpstr>Calibri</vt:lpstr>
      <vt:lpstr>Times New Roman</vt:lpstr>
      <vt:lpstr>Medical poster with graphics</vt:lpstr>
      <vt:lpstr>Custom Design</vt:lpstr>
      <vt:lpstr>Evaluation of the new suppression system Ekomille CO2®,  for animal friendly rodent management.</vt:lpstr>
    </vt:vector>
  </TitlesOfParts>
  <Company>Rentokil Initial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title case 80pt sans serif font</dc:title>
  <dc:creator>Matt Green</dc:creator>
  <cp:lastModifiedBy>Laura Barahona Quintana</cp:lastModifiedBy>
  <cp:revision>15</cp:revision>
  <cp:lastPrinted>2004-07-01T22:30:03Z</cp:lastPrinted>
  <dcterms:created xsi:type="dcterms:W3CDTF">2017-01-11T00:11:08Z</dcterms:created>
  <dcterms:modified xsi:type="dcterms:W3CDTF">2022-06-13T11:04:21Z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TC100214271033</vt:lpwstr>
  </property>
</Properties>
</file>