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36" userDrawn="1">
          <p15:clr>
            <a:srgbClr val="A4A3A4"/>
          </p15:clr>
        </p15:guide>
        <p15:guide id="2" pos="155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4A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1" autoAdjust="0"/>
    <p:restoredTop sz="94660"/>
  </p:normalViewPr>
  <p:slideViewPr>
    <p:cSldViewPr snapToGrid="0" showGuides="1">
      <p:cViewPr varScale="1">
        <p:scale>
          <a:sx n="27" d="100"/>
          <a:sy n="27" d="100"/>
        </p:scale>
        <p:origin x="1396" y="92"/>
      </p:cViewPr>
      <p:guideLst>
        <p:guide orient="horz" pos="7336"/>
        <p:guide pos="155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F2E\__SECURAT\Travail\Test-Terrain\Analyses-rapides_2021-12-16\Etude-Efficacite_Analyse-Rapide_2021-12-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F2E\__SECURAT\Travail\Test-Terrain\Besancon\Ekontrol\2021-11_Quai-Vauban\Efficacite-traitement-Fictif_2022-05-2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F2E\__SECURAT\Travail\Test-Terrain\Besancon\Ekontrol\2021-11_Quai-Vauban\Efficacite-traitement-Fictif_2022-05-2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313275274814309"/>
          <c:y val="4.137316776325338E-2"/>
          <c:w val="0.78240247789259654"/>
          <c:h val="0.7689278914878297"/>
        </c:manualLayout>
      </c:layout>
      <c:scatterChart>
        <c:scatterStyle val="smoothMarker"/>
        <c:varyColors val="0"/>
        <c:ser>
          <c:idx val="0"/>
          <c:order val="0"/>
          <c:tx>
            <c:strRef>
              <c:f>Feuil1!$B$25</c:f>
              <c:strCache>
                <c:ptCount val="1"/>
                <c:pt idx="0">
                  <c:v>Consommation</c:v>
                </c:pt>
              </c:strCache>
            </c:strRef>
          </c:tx>
          <c:spPr>
            <a:ln w="34925" cap="rnd">
              <a:solidFill>
                <a:schemeClr val="accent1"/>
              </a:solidFill>
              <a:round/>
            </a:ln>
            <a:effectLst/>
          </c:spPr>
          <c:marker>
            <c:symbol val="circle"/>
            <c:size val="5"/>
            <c:spPr>
              <a:solidFill>
                <a:schemeClr val="accent1"/>
              </a:solidFill>
              <a:ln w="38100">
                <a:solidFill>
                  <a:schemeClr val="accent1"/>
                </a:solidFill>
              </a:ln>
              <a:effectLst/>
            </c:spPr>
          </c:marker>
          <c:errBars>
            <c:errDir val="y"/>
            <c:errBarType val="both"/>
            <c:errValType val="cust"/>
            <c:noEndCap val="0"/>
            <c:plus>
              <c:numRef>
                <c:f>Feuil1!$D$26:$D$36</c:f>
                <c:numCache>
                  <c:formatCode>General</c:formatCode>
                  <c:ptCount val="11"/>
                  <c:pt idx="0">
                    <c:v>1</c:v>
                  </c:pt>
                  <c:pt idx="1">
                    <c:v>26</c:v>
                  </c:pt>
                  <c:pt idx="2">
                    <c:v>6.5</c:v>
                  </c:pt>
                  <c:pt idx="3">
                    <c:v>15</c:v>
                  </c:pt>
                  <c:pt idx="4">
                    <c:v>12.5</c:v>
                  </c:pt>
                  <c:pt idx="5">
                    <c:v>35</c:v>
                  </c:pt>
                  <c:pt idx="6">
                    <c:v>26</c:v>
                  </c:pt>
                  <c:pt idx="7">
                    <c:v>28</c:v>
                  </c:pt>
                  <c:pt idx="8">
                    <c:v>13</c:v>
                  </c:pt>
                  <c:pt idx="9">
                    <c:v>39</c:v>
                  </c:pt>
                  <c:pt idx="10">
                    <c:v>26.5</c:v>
                  </c:pt>
                </c:numCache>
              </c:numRef>
            </c:plus>
            <c:minus>
              <c:numRef>
                <c:f>Feuil1!$D$26:$D$36</c:f>
                <c:numCache>
                  <c:formatCode>General</c:formatCode>
                  <c:ptCount val="11"/>
                  <c:pt idx="0">
                    <c:v>1</c:v>
                  </c:pt>
                  <c:pt idx="1">
                    <c:v>26</c:v>
                  </c:pt>
                  <c:pt idx="2">
                    <c:v>6.5</c:v>
                  </c:pt>
                  <c:pt idx="3">
                    <c:v>15</c:v>
                  </c:pt>
                  <c:pt idx="4">
                    <c:v>12.5</c:v>
                  </c:pt>
                  <c:pt idx="5">
                    <c:v>35</c:v>
                  </c:pt>
                  <c:pt idx="6">
                    <c:v>26</c:v>
                  </c:pt>
                  <c:pt idx="7">
                    <c:v>28</c:v>
                  </c:pt>
                  <c:pt idx="8">
                    <c:v>13</c:v>
                  </c:pt>
                  <c:pt idx="9">
                    <c:v>39</c:v>
                  </c:pt>
                  <c:pt idx="10">
                    <c:v>26.5</c:v>
                  </c:pt>
                </c:numCache>
              </c:numRef>
            </c:minus>
            <c:spPr>
              <a:noFill/>
              <a:ln w="9525" cap="flat" cmpd="sng" algn="ctr">
                <a:solidFill>
                  <a:schemeClr val="tx1">
                    <a:lumMod val="65000"/>
                    <a:lumOff val="35000"/>
                  </a:schemeClr>
                </a:solidFill>
                <a:round/>
              </a:ln>
              <a:effectLst/>
            </c:spPr>
          </c:errBars>
          <c:xVal>
            <c:numRef>
              <c:f>Feuil1!$A$26:$A$36</c:f>
              <c:numCache>
                <c:formatCode>General</c:formatCode>
                <c:ptCount val="11"/>
                <c:pt idx="0">
                  <c:v>0</c:v>
                </c:pt>
                <c:pt idx="1">
                  <c:v>6</c:v>
                </c:pt>
                <c:pt idx="2">
                  <c:v>9</c:v>
                </c:pt>
                <c:pt idx="3">
                  <c:v>11</c:v>
                </c:pt>
                <c:pt idx="4">
                  <c:v>13</c:v>
                </c:pt>
                <c:pt idx="5">
                  <c:v>15</c:v>
                </c:pt>
                <c:pt idx="6">
                  <c:v>17</c:v>
                </c:pt>
                <c:pt idx="7">
                  <c:v>19</c:v>
                </c:pt>
                <c:pt idx="8">
                  <c:v>21</c:v>
                </c:pt>
                <c:pt idx="9">
                  <c:v>23</c:v>
                </c:pt>
                <c:pt idx="10">
                  <c:v>25</c:v>
                </c:pt>
              </c:numCache>
            </c:numRef>
          </c:xVal>
          <c:yVal>
            <c:numRef>
              <c:f>Feuil1!$B$26:$B$36</c:f>
              <c:numCache>
                <c:formatCode>General</c:formatCode>
                <c:ptCount val="11"/>
                <c:pt idx="0">
                  <c:v>6.1781076066790357</c:v>
                </c:pt>
                <c:pt idx="1">
                  <c:v>42.44588744588745</c:v>
                </c:pt>
                <c:pt idx="2">
                  <c:v>105.71428571428572</c:v>
                </c:pt>
                <c:pt idx="3">
                  <c:v>182.59740259740261</c:v>
                </c:pt>
                <c:pt idx="4">
                  <c:v>177.79220779220779</c:v>
                </c:pt>
                <c:pt idx="5">
                  <c:v>177.79220779220779</c:v>
                </c:pt>
                <c:pt idx="6">
                  <c:v>175.3896103896104</c:v>
                </c:pt>
                <c:pt idx="7">
                  <c:v>185</c:v>
                </c:pt>
                <c:pt idx="8">
                  <c:v>178</c:v>
                </c:pt>
                <c:pt idx="9">
                  <c:v>159</c:v>
                </c:pt>
                <c:pt idx="10">
                  <c:v>172</c:v>
                </c:pt>
              </c:numCache>
            </c:numRef>
          </c:yVal>
          <c:smooth val="1"/>
          <c:extLst>
            <c:ext xmlns:c16="http://schemas.microsoft.com/office/drawing/2014/chart" uri="{C3380CC4-5D6E-409C-BE32-E72D297353CC}">
              <c16:uniqueId val="{00000000-5F81-4805-AFA4-A81C2F568A3D}"/>
            </c:ext>
          </c:extLst>
        </c:ser>
        <c:ser>
          <c:idx val="1"/>
          <c:order val="1"/>
          <c:tx>
            <c:strRef>
              <c:f>Feuil1!$F$25</c:f>
              <c:strCache>
                <c:ptCount val="1"/>
                <c:pt idx="0">
                  <c:v>Boites</c:v>
                </c:pt>
              </c:strCache>
            </c:strRef>
          </c:tx>
          <c:spPr>
            <a:ln w="34925" cap="rnd">
              <a:solidFill>
                <a:schemeClr val="accent2"/>
              </a:solidFill>
              <a:round/>
            </a:ln>
            <a:effectLst/>
          </c:spPr>
          <c:marker>
            <c:symbol val="x"/>
            <c:size val="5"/>
            <c:spPr>
              <a:solidFill>
                <a:schemeClr val="accent2"/>
              </a:solidFill>
              <a:ln w="38100">
                <a:solidFill>
                  <a:schemeClr val="accent2"/>
                </a:solidFill>
              </a:ln>
              <a:effectLst/>
            </c:spPr>
          </c:marker>
          <c:errBars>
            <c:errDir val="y"/>
            <c:errBarType val="both"/>
            <c:errValType val="cust"/>
            <c:noEndCap val="0"/>
            <c:plus>
              <c:numRef>
                <c:f>Feuil1!$G$26:$G$36</c:f>
                <c:numCache>
                  <c:formatCode>General</c:formatCode>
                  <c:ptCount val="11"/>
                  <c:pt idx="0">
                    <c:v>3</c:v>
                  </c:pt>
                  <c:pt idx="1">
                    <c:v>17</c:v>
                  </c:pt>
                  <c:pt idx="2">
                    <c:v>19</c:v>
                  </c:pt>
                  <c:pt idx="3">
                    <c:v>27</c:v>
                  </c:pt>
                  <c:pt idx="4">
                    <c:v>24</c:v>
                  </c:pt>
                  <c:pt idx="5">
                    <c:v>53</c:v>
                  </c:pt>
                  <c:pt idx="6">
                    <c:v>47</c:v>
                  </c:pt>
                  <c:pt idx="7">
                    <c:v>36</c:v>
                  </c:pt>
                  <c:pt idx="8">
                    <c:v>29</c:v>
                  </c:pt>
                  <c:pt idx="9">
                    <c:v>46</c:v>
                  </c:pt>
                  <c:pt idx="10">
                    <c:v>39</c:v>
                  </c:pt>
                </c:numCache>
              </c:numRef>
            </c:plus>
            <c:minus>
              <c:numRef>
                <c:f>Feuil1!$G$26:$G$36</c:f>
                <c:numCache>
                  <c:formatCode>General</c:formatCode>
                  <c:ptCount val="11"/>
                  <c:pt idx="0">
                    <c:v>3</c:v>
                  </c:pt>
                  <c:pt idx="1">
                    <c:v>17</c:v>
                  </c:pt>
                  <c:pt idx="2">
                    <c:v>19</c:v>
                  </c:pt>
                  <c:pt idx="3">
                    <c:v>27</c:v>
                  </c:pt>
                  <c:pt idx="4">
                    <c:v>24</c:v>
                  </c:pt>
                  <c:pt idx="5">
                    <c:v>53</c:v>
                  </c:pt>
                  <c:pt idx="6">
                    <c:v>47</c:v>
                  </c:pt>
                  <c:pt idx="7">
                    <c:v>36</c:v>
                  </c:pt>
                  <c:pt idx="8">
                    <c:v>29</c:v>
                  </c:pt>
                  <c:pt idx="9">
                    <c:v>46</c:v>
                  </c:pt>
                  <c:pt idx="10">
                    <c:v>39</c:v>
                  </c:pt>
                </c:numCache>
              </c:numRef>
            </c:minus>
            <c:spPr>
              <a:noFill/>
              <a:ln w="9525" cap="flat" cmpd="sng" algn="ctr">
                <a:solidFill>
                  <a:schemeClr val="tx1">
                    <a:lumMod val="65000"/>
                    <a:lumOff val="35000"/>
                  </a:schemeClr>
                </a:solidFill>
                <a:round/>
              </a:ln>
              <a:effectLst/>
            </c:spPr>
          </c:errBars>
          <c:xVal>
            <c:numRef>
              <c:f>Feuil1!$A$26:$A$36</c:f>
              <c:numCache>
                <c:formatCode>General</c:formatCode>
                <c:ptCount val="11"/>
                <c:pt idx="0">
                  <c:v>0</c:v>
                </c:pt>
                <c:pt idx="1">
                  <c:v>6</c:v>
                </c:pt>
                <c:pt idx="2">
                  <c:v>9</c:v>
                </c:pt>
                <c:pt idx="3">
                  <c:v>11</c:v>
                </c:pt>
                <c:pt idx="4">
                  <c:v>13</c:v>
                </c:pt>
                <c:pt idx="5">
                  <c:v>15</c:v>
                </c:pt>
                <c:pt idx="6">
                  <c:v>17</c:v>
                </c:pt>
                <c:pt idx="7">
                  <c:v>19</c:v>
                </c:pt>
                <c:pt idx="8">
                  <c:v>21</c:v>
                </c:pt>
                <c:pt idx="9">
                  <c:v>23</c:v>
                </c:pt>
                <c:pt idx="10">
                  <c:v>25</c:v>
                </c:pt>
              </c:numCache>
            </c:numRef>
          </c:xVal>
          <c:yVal>
            <c:numRef>
              <c:f>Feuil1!$F$26:$F$36</c:f>
              <c:numCache>
                <c:formatCode>General</c:formatCode>
                <c:ptCount val="11"/>
                <c:pt idx="0">
                  <c:v>9</c:v>
                </c:pt>
                <c:pt idx="1">
                  <c:v>56</c:v>
                </c:pt>
                <c:pt idx="2">
                  <c:v>103</c:v>
                </c:pt>
                <c:pt idx="3">
                  <c:v>156</c:v>
                </c:pt>
                <c:pt idx="4">
                  <c:v>165</c:v>
                </c:pt>
                <c:pt idx="5">
                  <c:v>187</c:v>
                </c:pt>
                <c:pt idx="6">
                  <c:v>194</c:v>
                </c:pt>
                <c:pt idx="7">
                  <c:v>167</c:v>
                </c:pt>
                <c:pt idx="8">
                  <c:v>172</c:v>
                </c:pt>
                <c:pt idx="9">
                  <c:v>186</c:v>
                </c:pt>
                <c:pt idx="10">
                  <c:v>159</c:v>
                </c:pt>
              </c:numCache>
            </c:numRef>
          </c:yVal>
          <c:smooth val="1"/>
          <c:extLst>
            <c:ext xmlns:c16="http://schemas.microsoft.com/office/drawing/2014/chart" uri="{C3380CC4-5D6E-409C-BE32-E72D297353CC}">
              <c16:uniqueId val="{00000001-5F81-4805-AFA4-A81C2F568A3D}"/>
            </c:ext>
          </c:extLst>
        </c:ser>
        <c:dLbls>
          <c:showLegendKey val="0"/>
          <c:showVal val="0"/>
          <c:showCatName val="0"/>
          <c:showSerName val="0"/>
          <c:showPercent val="0"/>
          <c:showBubbleSize val="0"/>
        </c:dLbls>
        <c:axId val="81482880"/>
        <c:axId val="81484800"/>
      </c:scatterChart>
      <c:valAx>
        <c:axId val="81482880"/>
        <c:scaling>
          <c:orientation val="minMax"/>
          <c:max val="25"/>
        </c:scaling>
        <c:delete val="0"/>
        <c:axPos val="b"/>
        <c:majorGridlines>
          <c:spPr>
            <a:ln w="9525" cap="flat" cmpd="sng" algn="ctr">
              <a:solidFill>
                <a:schemeClr val="tx1">
                  <a:lumMod val="15000"/>
                  <a:lumOff val="85000"/>
                </a:schemeClr>
              </a:solidFill>
              <a:round/>
            </a:ln>
            <a:effectLst/>
          </c:spPr>
        </c:majorGridlines>
        <c:title>
          <c:tx>
            <c:rich>
              <a:bodyPr rot="0" vert="horz"/>
              <a:lstStyle/>
              <a:p>
                <a:pPr>
                  <a:defRPr/>
                </a:pPr>
                <a:r>
                  <a:rPr lang="en-GB"/>
                  <a:t>Time (days)</a:t>
                </a:r>
              </a:p>
            </c:rich>
          </c:tx>
          <c:layout>
            <c:manualLayout>
              <c:xMode val="edge"/>
              <c:yMode val="edge"/>
              <c:x val="0.45477235275643479"/>
              <c:y val="0.90649742674416056"/>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s-ES"/>
          </a:p>
        </c:txPr>
        <c:crossAx val="81484800"/>
        <c:crosses val="autoZero"/>
        <c:crossBetween val="midCat"/>
      </c:valAx>
      <c:valAx>
        <c:axId val="81484800"/>
        <c:scaling>
          <c:orientation val="minMax"/>
          <c:max val="25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GB" dirty="0"/>
                  <a:t>Placebo bait consumption (g/days)</a:t>
                </a:r>
              </a:p>
            </c:rich>
          </c:tx>
          <c:layout>
            <c:manualLayout>
              <c:xMode val="edge"/>
              <c:yMode val="edge"/>
              <c:x val="4.7491477710417162E-3"/>
              <c:y val="9.6881281791283302E-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s-ES"/>
          </a:p>
        </c:txPr>
        <c:crossAx val="81482880"/>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2400">
          <a:latin typeface="Arial" panose="020B0604020202020204" pitchFamily="34" charset="0"/>
          <a:cs typeface="Arial" panose="020B0604020202020204" pitchFamily="34" charset="0"/>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88076866865814"/>
          <c:y val="4.4575809522247573E-2"/>
          <c:w val="0.8360298514322545"/>
          <c:h val="0.75104090762682596"/>
        </c:manualLayout>
      </c:layout>
      <c:scatterChart>
        <c:scatterStyle val="smoothMarker"/>
        <c:varyColors val="0"/>
        <c:ser>
          <c:idx val="0"/>
          <c:order val="0"/>
          <c:tx>
            <c:strRef>
              <c:f>Feuil1!$B$7</c:f>
              <c:strCache>
                <c:ptCount val="1"/>
                <c:pt idx="0">
                  <c:v>Conso (g/jour)</c:v>
                </c:pt>
              </c:strCache>
            </c:strRef>
          </c:tx>
          <c:spPr>
            <a:ln w="38100" cap="rnd">
              <a:solidFill>
                <a:schemeClr val="accent1"/>
              </a:solidFill>
              <a:round/>
            </a:ln>
            <a:effectLst/>
          </c:spPr>
          <c:marker>
            <c:symbol val="circle"/>
            <c:size val="5"/>
            <c:spPr>
              <a:solidFill>
                <a:schemeClr val="accent1"/>
              </a:solidFill>
              <a:ln w="19050">
                <a:solidFill>
                  <a:schemeClr val="accent1"/>
                </a:solidFill>
              </a:ln>
              <a:effectLst/>
            </c:spPr>
          </c:marker>
          <c:dPt>
            <c:idx val="9"/>
            <c:marker>
              <c:spPr>
                <a:solidFill>
                  <a:srgbClr val="C00000"/>
                </a:solidFill>
                <a:ln w="19050">
                  <a:solidFill>
                    <a:srgbClr val="C00000"/>
                  </a:solidFill>
                </a:ln>
                <a:effectLst/>
              </c:spPr>
            </c:marker>
            <c:bubble3D val="0"/>
            <c:spPr>
              <a:ln w="38100" cap="rnd">
                <a:solidFill>
                  <a:schemeClr val="accent2">
                    <a:lumMod val="75000"/>
                  </a:schemeClr>
                </a:solidFill>
                <a:round/>
              </a:ln>
              <a:effectLst/>
            </c:spPr>
            <c:extLst>
              <c:ext xmlns:c16="http://schemas.microsoft.com/office/drawing/2014/chart" uri="{C3380CC4-5D6E-409C-BE32-E72D297353CC}">
                <c16:uniqueId val="{00000001-B5E7-4620-A665-361CC7E192FD}"/>
              </c:ext>
            </c:extLst>
          </c:dPt>
          <c:dPt>
            <c:idx val="10"/>
            <c:marker>
              <c:spPr>
                <a:solidFill>
                  <a:srgbClr val="C00000"/>
                </a:solidFill>
                <a:ln w="19050">
                  <a:solidFill>
                    <a:srgbClr val="C00000"/>
                  </a:solidFill>
                </a:ln>
                <a:effectLst/>
              </c:spPr>
            </c:marker>
            <c:bubble3D val="0"/>
            <c:spPr>
              <a:ln w="38100" cap="rnd">
                <a:solidFill>
                  <a:schemeClr val="accent2">
                    <a:lumMod val="75000"/>
                  </a:schemeClr>
                </a:solidFill>
                <a:round/>
              </a:ln>
              <a:effectLst/>
            </c:spPr>
            <c:extLst>
              <c:ext xmlns:c16="http://schemas.microsoft.com/office/drawing/2014/chart" uri="{C3380CC4-5D6E-409C-BE32-E72D297353CC}">
                <c16:uniqueId val="{00000003-B5E7-4620-A665-361CC7E192FD}"/>
              </c:ext>
            </c:extLst>
          </c:dPt>
          <c:dPt>
            <c:idx val="11"/>
            <c:marker>
              <c:spPr>
                <a:solidFill>
                  <a:srgbClr val="C00000"/>
                </a:solidFill>
                <a:ln w="19050">
                  <a:solidFill>
                    <a:srgbClr val="C00000"/>
                  </a:solidFill>
                </a:ln>
                <a:effectLst/>
              </c:spPr>
            </c:marker>
            <c:bubble3D val="0"/>
            <c:spPr>
              <a:ln w="38100" cap="rnd">
                <a:solidFill>
                  <a:schemeClr val="accent2">
                    <a:lumMod val="75000"/>
                  </a:schemeClr>
                </a:solidFill>
                <a:round/>
              </a:ln>
              <a:effectLst/>
            </c:spPr>
            <c:extLst>
              <c:ext xmlns:c16="http://schemas.microsoft.com/office/drawing/2014/chart" uri="{C3380CC4-5D6E-409C-BE32-E72D297353CC}">
                <c16:uniqueId val="{00000005-B5E7-4620-A665-361CC7E192FD}"/>
              </c:ext>
            </c:extLst>
          </c:dPt>
          <c:dPt>
            <c:idx val="12"/>
            <c:marker>
              <c:spPr>
                <a:solidFill>
                  <a:srgbClr val="C00000"/>
                </a:solidFill>
                <a:ln w="19050">
                  <a:solidFill>
                    <a:srgbClr val="C00000"/>
                  </a:solidFill>
                </a:ln>
                <a:effectLst/>
              </c:spPr>
            </c:marker>
            <c:bubble3D val="0"/>
            <c:spPr>
              <a:ln w="38100" cap="rnd">
                <a:solidFill>
                  <a:schemeClr val="accent2">
                    <a:lumMod val="75000"/>
                  </a:schemeClr>
                </a:solidFill>
                <a:round/>
              </a:ln>
              <a:effectLst/>
            </c:spPr>
            <c:extLst>
              <c:ext xmlns:c16="http://schemas.microsoft.com/office/drawing/2014/chart" uri="{C3380CC4-5D6E-409C-BE32-E72D297353CC}">
                <c16:uniqueId val="{00000007-B5E7-4620-A665-361CC7E192FD}"/>
              </c:ext>
            </c:extLst>
          </c:dPt>
          <c:dPt>
            <c:idx val="13"/>
            <c:marker>
              <c:spPr>
                <a:solidFill>
                  <a:srgbClr val="C00000"/>
                </a:solidFill>
                <a:ln w="19050">
                  <a:solidFill>
                    <a:srgbClr val="C00000"/>
                  </a:solidFill>
                </a:ln>
                <a:effectLst/>
              </c:spPr>
            </c:marker>
            <c:bubble3D val="0"/>
            <c:spPr>
              <a:ln w="38100" cap="rnd">
                <a:solidFill>
                  <a:schemeClr val="accent2">
                    <a:lumMod val="75000"/>
                  </a:schemeClr>
                </a:solidFill>
                <a:round/>
              </a:ln>
              <a:effectLst/>
            </c:spPr>
            <c:extLst>
              <c:ext xmlns:c16="http://schemas.microsoft.com/office/drawing/2014/chart" uri="{C3380CC4-5D6E-409C-BE32-E72D297353CC}">
                <c16:uniqueId val="{00000009-B5E7-4620-A665-361CC7E192FD}"/>
              </c:ext>
            </c:extLst>
          </c:dPt>
          <c:dPt>
            <c:idx val="14"/>
            <c:marker>
              <c:spPr>
                <a:solidFill>
                  <a:srgbClr val="C00000"/>
                </a:solidFill>
                <a:ln w="19050">
                  <a:solidFill>
                    <a:srgbClr val="C00000"/>
                  </a:solidFill>
                </a:ln>
                <a:effectLst/>
              </c:spPr>
            </c:marker>
            <c:bubble3D val="0"/>
            <c:spPr>
              <a:ln w="38100" cap="rnd">
                <a:solidFill>
                  <a:schemeClr val="accent2">
                    <a:lumMod val="75000"/>
                  </a:schemeClr>
                </a:solidFill>
                <a:round/>
              </a:ln>
              <a:effectLst/>
            </c:spPr>
            <c:extLst>
              <c:ext xmlns:c16="http://schemas.microsoft.com/office/drawing/2014/chart" uri="{C3380CC4-5D6E-409C-BE32-E72D297353CC}">
                <c16:uniqueId val="{0000000B-B5E7-4620-A665-361CC7E192FD}"/>
              </c:ext>
            </c:extLst>
          </c:dPt>
          <c:dPt>
            <c:idx val="15"/>
            <c:marker>
              <c:spPr>
                <a:solidFill>
                  <a:srgbClr val="C00000"/>
                </a:solidFill>
                <a:ln w="19050">
                  <a:solidFill>
                    <a:srgbClr val="C00000"/>
                  </a:solidFill>
                </a:ln>
                <a:effectLst/>
              </c:spPr>
            </c:marker>
            <c:bubble3D val="0"/>
            <c:spPr>
              <a:ln w="38100" cap="rnd">
                <a:solidFill>
                  <a:schemeClr val="accent2">
                    <a:lumMod val="75000"/>
                  </a:schemeClr>
                </a:solidFill>
                <a:round/>
              </a:ln>
              <a:effectLst/>
            </c:spPr>
            <c:extLst>
              <c:ext xmlns:c16="http://schemas.microsoft.com/office/drawing/2014/chart" uri="{C3380CC4-5D6E-409C-BE32-E72D297353CC}">
                <c16:uniqueId val="{0000000D-B5E7-4620-A665-361CC7E192FD}"/>
              </c:ext>
            </c:extLst>
          </c:dPt>
          <c:xVal>
            <c:numRef>
              <c:f>Feuil1!$A$8:$A$27</c:f>
              <c:numCache>
                <c:formatCode>General</c:formatCode>
                <c:ptCount val="20"/>
                <c:pt idx="0">
                  <c:v>0</c:v>
                </c:pt>
                <c:pt idx="1">
                  <c:v>5</c:v>
                </c:pt>
                <c:pt idx="2">
                  <c:v>10</c:v>
                </c:pt>
                <c:pt idx="3">
                  <c:v>12</c:v>
                </c:pt>
                <c:pt idx="4">
                  <c:v>13</c:v>
                </c:pt>
                <c:pt idx="5">
                  <c:v>14</c:v>
                </c:pt>
                <c:pt idx="6">
                  <c:v>15</c:v>
                </c:pt>
                <c:pt idx="7">
                  <c:v>16</c:v>
                </c:pt>
                <c:pt idx="9">
                  <c:v>20</c:v>
                </c:pt>
                <c:pt idx="10">
                  <c:v>25</c:v>
                </c:pt>
                <c:pt idx="11">
                  <c:v>30</c:v>
                </c:pt>
                <c:pt idx="12">
                  <c:v>35</c:v>
                </c:pt>
                <c:pt idx="13">
                  <c:v>40</c:v>
                </c:pt>
                <c:pt idx="14">
                  <c:v>45</c:v>
                </c:pt>
                <c:pt idx="15">
                  <c:v>55</c:v>
                </c:pt>
                <c:pt idx="17">
                  <c:v>60</c:v>
                </c:pt>
                <c:pt idx="18">
                  <c:v>65</c:v>
                </c:pt>
                <c:pt idx="19">
                  <c:v>70</c:v>
                </c:pt>
              </c:numCache>
            </c:numRef>
          </c:xVal>
          <c:yVal>
            <c:numRef>
              <c:f>Feuil1!$B$8:$B$27</c:f>
              <c:numCache>
                <c:formatCode>General</c:formatCode>
                <c:ptCount val="20"/>
                <c:pt idx="0">
                  <c:v>0</c:v>
                </c:pt>
                <c:pt idx="1">
                  <c:v>356</c:v>
                </c:pt>
                <c:pt idx="2">
                  <c:v>769</c:v>
                </c:pt>
                <c:pt idx="3">
                  <c:v>780</c:v>
                </c:pt>
                <c:pt idx="4">
                  <c:v>743</c:v>
                </c:pt>
                <c:pt idx="5">
                  <c:v>790</c:v>
                </c:pt>
                <c:pt idx="6">
                  <c:v>720</c:v>
                </c:pt>
                <c:pt idx="7">
                  <c:v>754</c:v>
                </c:pt>
                <c:pt idx="9">
                  <c:v>689</c:v>
                </c:pt>
                <c:pt idx="10">
                  <c:v>768</c:v>
                </c:pt>
                <c:pt idx="11">
                  <c:v>428</c:v>
                </c:pt>
                <c:pt idx="12">
                  <c:v>345</c:v>
                </c:pt>
                <c:pt idx="13">
                  <c:v>79</c:v>
                </c:pt>
                <c:pt idx="14">
                  <c:v>2</c:v>
                </c:pt>
                <c:pt idx="15">
                  <c:v>2</c:v>
                </c:pt>
                <c:pt idx="17">
                  <c:v>0</c:v>
                </c:pt>
                <c:pt idx="18">
                  <c:v>0</c:v>
                </c:pt>
                <c:pt idx="19">
                  <c:v>0</c:v>
                </c:pt>
              </c:numCache>
            </c:numRef>
          </c:yVal>
          <c:smooth val="1"/>
          <c:extLst>
            <c:ext xmlns:c16="http://schemas.microsoft.com/office/drawing/2014/chart" uri="{C3380CC4-5D6E-409C-BE32-E72D297353CC}">
              <c16:uniqueId val="{0000000E-B5E7-4620-A665-361CC7E192FD}"/>
            </c:ext>
          </c:extLst>
        </c:ser>
        <c:dLbls>
          <c:showLegendKey val="0"/>
          <c:showVal val="0"/>
          <c:showCatName val="0"/>
          <c:showSerName val="0"/>
          <c:showPercent val="0"/>
          <c:showBubbleSize val="0"/>
        </c:dLbls>
        <c:axId val="89751936"/>
        <c:axId val="89753856"/>
      </c:scatterChart>
      <c:valAx>
        <c:axId val="89751936"/>
        <c:scaling>
          <c:orientation val="minMax"/>
          <c:max val="75"/>
          <c:min val="0"/>
        </c:scaling>
        <c:delete val="0"/>
        <c:axPos val="b"/>
        <c:title>
          <c:tx>
            <c:rich>
              <a:bodyPr rot="0" vert="horz"/>
              <a:lstStyle/>
              <a:p>
                <a:pPr>
                  <a:defRPr/>
                </a:pPr>
                <a:r>
                  <a:rPr lang="en-GB"/>
                  <a:t>Time (days)</a:t>
                </a:r>
              </a:p>
            </c:rich>
          </c:tx>
          <c:layout/>
          <c:overlay val="0"/>
          <c:spPr>
            <a:noFill/>
            <a:ln>
              <a:noFill/>
            </a:ln>
            <a:effectLst/>
          </c:sp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s-ES"/>
          </a:p>
        </c:txPr>
        <c:crossAx val="89753856"/>
        <c:crossesAt val="0"/>
        <c:crossBetween val="midCat"/>
        <c:majorUnit val="10"/>
      </c:valAx>
      <c:valAx>
        <c:axId val="89753856"/>
        <c:scaling>
          <c:orientation val="minMax"/>
          <c:max val="800"/>
          <c:min val="0"/>
        </c:scaling>
        <c:delete val="0"/>
        <c:axPos val="l"/>
        <c:title>
          <c:tx>
            <c:rich>
              <a:bodyPr rot="-5400000" vert="horz"/>
              <a:lstStyle/>
              <a:p>
                <a:pPr>
                  <a:defRPr/>
                </a:pPr>
                <a:r>
                  <a:rPr lang="en-GB"/>
                  <a:t>Bait consumption (g/days)</a:t>
                </a:r>
              </a:p>
            </c:rich>
          </c:tx>
          <c:layout>
            <c:manualLayout>
              <c:xMode val="edge"/>
              <c:yMode val="edge"/>
              <c:x val="1.153567963001533E-2"/>
              <c:y val="4.7893288398492606E-2"/>
            </c:manualLayout>
          </c:layout>
          <c:overlay val="0"/>
          <c:spPr>
            <a:noFill/>
            <a:ln>
              <a:noFill/>
            </a:ln>
            <a:effectLst/>
          </c:sp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s-ES"/>
          </a:p>
        </c:txPr>
        <c:crossAx val="89751936"/>
        <c:crosses val="autoZero"/>
        <c:crossBetween val="midCat"/>
        <c:majorUnit val="2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2400">
          <a:latin typeface="Arial" panose="020B0604020202020204" pitchFamily="34" charset="0"/>
          <a:cs typeface="Arial" panose="020B0604020202020204" pitchFamily="34" charset="0"/>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23221321348381"/>
          <c:y val="6.8520813596525273E-2"/>
          <c:w val="0.87663041838722966"/>
          <c:h val="0.783751676010913"/>
        </c:manualLayout>
      </c:layout>
      <c:barChart>
        <c:barDir val="col"/>
        <c:grouping val="clustered"/>
        <c:varyColors val="0"/>
        <c:ser>
          <c:idx val="0"/>
          <c:order val="0"/>
          <c:tx>
            <c:strRef>
              <c:f>Feuil1!$B$33</c:f>
              <c:strCache>
                <c:ptCount val="1"/>
                <c:pt idx="0">
                  <c:v>Detection</c:v>
                </c:pt>
              </c:strCache>
            </c:strRef>
          </c:tx>
          <c:spPr>
            <a:solidFill>
              <a:schemeClr val="accent1"/>
            </a:solidFill>
            <a:ln>
              <a:solidFill>
                <a:schemeClr val="tx1"/>
              </a:solidFill>
            </a:ln>
            <a:effectLst/>
          </c:spPr>
          <c:invertIfNegative val="0"/>
          <c:dPt>
            <c:idx val="16"/>
            <c:invertIfNegative val="0"/>
            <c:bubble3D val="0"/>
            <c:spPr>
              <a:noFill/>
              <a:ln>
                <a:solidFill>
                  <a:schemeClr val="tx1"/>
                </a:solidFill>
              </a:ln>
              <a:effectLst/>
            </c:spPr>
            <c:extLst>
              <c:ext xmlns:c16="http://schemas.microsoft.com/office/drawing/2014/chart" uri="{C3380CC4-5D6E-409C-BE32-E72D297353CC}">
                <c16:uniqueId val="{00000001-0CFA-4685-9661-B9521D71173C}"/>
              </c:ext>
            </c:extLst>
          </c:dPt>
          <c:dPt>
            <c:idx val="17"/>
            <c:invertIfNegative val="0"/>
            <c:bubble3D val="0"/>
            <c:spPr>
              <a:noFill/>
              <a:ln>
                <a:solidFill>
                  <a:schemeClr val="tx1"/>
                </a:solidFill>
              </a:ln>
              <a:effectLst/>
            </c:spPr>
            <c:extLst>
              <c:ext xmlns:c16="http://schemas.microsoft.com/office/drawing/2014/chart" uri="{C3380CC4-5D6E-409C-BE32-E72D297353CC}">
                <c16:uniqueId val="{00000003-0CFA-4685-9661-B9521D71173C}"/>
              </c:ext>
            </c:extLst>
          </c:dPt>
          <c:dPt>
            <c:idx val="18"/>
            <c:invertIfNegative val="0"/>
            <c:bubble3D val="0"/>
            <c:spPr>
              <a:noFill/>
              <a:ln>
                <a:solidFill>
                  <a:schemeClr val="tx1"/>
                </a:solidFill>
              </a:ln>
              <a:effectLst/>
            </c:spPr>
            <c:extLst>
              <c:ext xmlns:c16="http://schemas.microsoft.com/office/drawing/2014/chart" uri="{C3380CC4-5D6E-409C-BE32-E72D297353CC}">
                <c16:uniqueId val="{00000005-0CFA-4685-9661-B9521D71173C}"/>
              </c:ext>
            </c:extLst>
          </c:dPt>
          <c:dPt>
            <c:idx val="19"/>
            <c:invertIfNegative val="0"/>
            <c:bubble3D val="0"/>
            <c:spPr>
              <a:noFill/>
              <a:ln>
                <a:solidFill>
                  <a:schemeClr val="tx1"/>
                </a:solidFill>
              </a:ln>
              <a:effectLst/>
            </c:spPr>
            <c:extLst>
              <c:ext xmlns:c16="http://schemas.microsoft.com/office/drawing/2014/chart" uri="{C3380CC4-5D6E-409C-BE32-E72D297353CC}">
                <c16:uniqueId val="{00000007-0CFA-4685-9661-B9521D71173C}"/>
              </c:ext>
            </c:extLst>
          </c:dPt>
          <c:dPt>
            <c:idx val="20"/>
            <c:invertIfNegative val="0"/>
            <c:bubble3D val="0"/>
            <c:spPr>
              <a:solidFill>
                <a:schemeClr val="accent2">
                  <a:lumMod val="75000"/>
                </a:schemeClr>
              </a:solidFill>
              <a:ln>
                <a:solidFill>
                  <a:schemeClr val="tx1"/>
                </a:solidFill>
              </a:ln>
              <a:effectLst/>
            </c:spPr>
            <c:extLst>
              <c:ext xmlns:c16="http://schemas.microsoft.com/office/drawing/2014/chart" uri="{C3380CC4-5D6E-409C-BE32-E72D297353CC}">
                <c16:uniqueId val="{00000009-0CFA-4685-9661-B9521D71173C}"/>
              </c:ext>
            </c:extLst>
          </c:dPt>
          <c:dPt>
            <c:idx val="21"/>
            <c:invertIfNegative val="0"/>
            <c:bubble3D val="0"/>
            <c:spPr>
              <a:solidFill>
                <a:schemeClr val="accent2">
                  <a:lumMod val="75000"/>
                </a:schemeClr>
              </a:solidFill>
              <a:ln>
                <a:solidFill>
                  <a:schemeClr val="tx1"/>
                </a:solidFill>
              </a:ln>
              <a:effectLst/>
            </c:spPr>
            <c:extLst>
              <c:ext xmlns:c16="http://schemas.microsoft.com/office/drawing/2014/chart" uri="{C3380CC4-5D6E-409C-BE32-E72D297353CC}">
                <c16:uniqueId val="{0000000B-0CFA-4685-9661-B9521D71173C}"/>
              </c:ext>
            </c:extLst>
          </c:dPt>
          <c:dPt>
            <c:idx val="22"/>
            <c:invertIfNegative val="0"/>
            <c:bubble3D val="0"/>
            <c:spPr>
              <a:solidFill>
                <a:schemeClr val="accent2">
                  <a:lumMod val="75000"/>
                </a:schemeClr>
              </a:solidFill>
              <a:ln>
                <a:solidFill>
                  <a:schemeClr val="tx1"/>
                </a:solidFill>
              </a:ln>
              <a:effectLst/>
            </c:spPr>
            <c:extLst>
              <c:ext xmlns:c16="http://schemas.microsoft.com/office/drawing/2014/chart" uri="{C3380CC4-5D6E-409C-BE32-E72D297353CC}">
                <c16:uniqueId val="{0000000D-0CFA-4685-9661-B9521D71173C}"/>
              </c:ext>
            </c:extLst>
          </c:dPt>
          <c:dPt>
            <c:idx val="23"/>
            <c:invertIfNegative val="0"/>
            <c:bubble3D val="0"/>
            <c:spPr>
              <a:solidFill>
                <a:schemeClr val="accent2">
                  <a:lumMod val="75000"/>
                </a:schemeClr>
              </a:solidFill>
              <a:ln>
                <a:solidFill>
                  <a:schemeClr val="tx1"/>
                </a:solidFill>
              </a:ln>
              <a:effectLst/>
            </c:spPr>
            <c:extLst>
              <c:ext xmlns:c16="http://schemas.microsoft.com/office/drawing/2014/chart" uri="{C3380CC4-5D6E-409C-BE32-E72D297353CC}">
                <c16:uniqueId val="{0000000F-0CFA-4685-9661-B9521D71173C}"/>
              </c:ext>
            </c:extLst>
          </c:dPt>
          <c:dPt>
            <c:idx val="24"/>
            <c:invertIfNegative val="0"/>
            <c:bubble3D val="0"/>
            <c:spPr>
              <a:solidFill>
                <a:schemeClr val="accent2">
                  <a:lumMod val="75000"/>
                </a:schemeClr>
              </a:solidFill>
              <a:ln>
                <a:solidFill>
                  <a:schemeClr val="tx1"/>
                </a:solidFill>
              </a:ln>
              <a:effectLst/>
            </c:spPr>
            <c:extLst>
              <c:ext xmlns:c16="http://schemas.microsoft.com/office/drawing/2014/chart" uri="{C3380CC4-5D6E-409C-BE32-E72D297353CC}">
                <c16:uniqueId val="{00000011-0CFA-4685-9661-B9521D71173C}"/>
              </c:ext>
            </c:extLst>
          </c:dPt>
          <c:dPt>
            <c:idx val="25"/>
            <c:invertIfNegative val="0"/>
            <c:bubble3D val="0"/>
            <c:spPr>
              <a:solidFill>
                <a:schemeClr val="accent2">
                  <a:lumMod val="75000"/>
                </a:schemeClr>
              </a:solidFill>
              <a:ln>
                <a:solidFill>
                  <a:schemeClr val="tx1"/>
                </a:solidFill>
              </a:ln>
              <a:effectLst/>
            </c:spPr>
            <c:extLst>
              <c:ext xmlns:c16="http://schemas.microsoft.com/office/drawing/2014/chart" uri="{C3380CC4-5D6E-409C-BE32-E72D297353CC}">
                <c16:uniqueId val="{00000013-0CFA-4685-9661-B9521D71173C}"/>
              </c:ext>
            </c:extLst>
          </c:dPt>
          <c:dPt>
            <c:idx val="26"/>
            <c:invertIfNegative val="0"/>
            <c:bubble3D val="0"/>
            <c:spPr>
              <a:solidFill>
                <a:schemeClr val="accent2">
                  <a:lumMod val="75000"/>
                </a:schemeClr>
              </a:solidFill>
              <a:ln>
                <a:solidFill>
                  <a:schemeClr val="tx1"/>
                </a:solidFill>
              </a:ln>
              <a:effectLst/>
            </c:spPr>
            <c:extLst>
              <c:ext xmlns:c16="http://schemas.microsoft.com/office/drawing/2014/chart" uri="{C3380CC4-5D6E-409C-BE32-E72D297353CC}">
                <c16:uniqueId val="{00000015-0CFA-4685-9661-B9521D71173C}"/>
              </c:ext>
            </c:extLst>
          </c:dPt>
          <c:dPt>
            <c:idx val="27"/>
            <c:invertIfNegative val="0"/>
            <c:bubble3D val="0"/>
            <c:spPr>
              <a:solidFill>
                <a:schemeClr val="accent2">
                  <a:lumMod val="75000"/>
                </a:schemeClr>
              </a:solidFill>
              <a:ln>
                <a:solidFill>
                  <a:schemeClr val="tx1"/>
                </a:solidFill>
              </a:ln>
              <a:effectLst/>
            </c:spPr>
            <c:extLst>
              <c:ext xmlns:c16="http://schemas.microsoft.com/office/drawing/2014/chart" uri="{C3380CC4-5D6E-409C-BE32-E72D297353CC}">
                <c16:uniqueId val="{00000017-0CFA-4685-9661-B9521D71173C}"/>
              </c:ext>
            </c:extLst>
          </c:dPt>
          <c:dPt>
            <c:idx val="28"/>
            <c:invertIfNegative val="0"/>
            <c:bubble3D val="0"/>
            <c:spPr>
              <a:solidFill>
                <a:schemeClr val="accent2">
                  <a:lumMod val="75000"/>
                </a:schemeClr>
              </a:solidFill>
              <a:ln>
                <a:solidFill>
                  <a:schemeClr val="tx1"/>
                </a:solidFill>
              </a:ln>
              <a:effectLst/>
            </c:spPr>
            <c:extLst>
              <c:ext xmlns:c16="http://schemas.microsoft.com/office/drawing/2014/chart" uri="{C3380CC4-5D6E-409C-BE32-E72D297353CC}">
                <c16:uniqueId val="{00000019-0CFA-4685-9661-B9521D71173C}"/>
              </c:ext>
            </c:extLst>
          </c:dPt>
          <c:dPt>
            <c:idx val="29"/>
            <c:invertIfNegative val="0"/>
            <c:bubble3D val="0"/>
            <c:spPr>
              <a:solidFill>
                <a:schemeClr val="accent2">
                  <a:lumMod val="75000"/>
                </a:schemeClr>
              </a:solidFill>
              <a:ln>
                <a:solidFill>
                  <a:schemeClr val="tx1"/>
                </a:solidFill>
              </a:ln>
              <a:effectLst/>
            </c:spPr>
            <c:extLst>
              <c:ext xmlns:c16="http://schemas.microsoft.com/office/drawing/2014/chart" uri="{C3380CC4-5D6E-409C-BE32-E72D297353CC}">
                <c16:uniqueId val="{0000001B-0CFA-4685-9661-B9521D71173C}"/>
              </c:ext>
            </c:extLst>
          </c:dPt>
          <c:dPt>
            <c:idx val="30"/>
            <c:invertIfNegative val="0"/>
            <c:bubble3D val="0"/>
            <c:spPr>
              <a:solidFill>
                <a:schemeClr val="accent2">
                  <a:lumMod val="75000"/>
                </a:schemeClr>
              </a:solidFill>
              <a:ln>
                <a:solidFill>
                  <a:schemeClr val="tx1"/>
                </a:solidFill>
              </a:ln>
              <a:effectLst/>
            </c:spPr>
            <c:extLst>
              <c:ext xmlns:c16="http://schemas.microsoft.com/office/drawing/2014/chart" uri="{C3380CC4-5D6E-409C-BE32-E72D297353CC}">
                <c16:uniqueId val="{0000001D-0CFA-4685-9661-B9521D71173C}"/>
              </c:ext>
            </c:extLst>
          </c:dPt>
          <c:dPt>
            <c:idx val="31"/>
            <c:invertIfNegative val="0"/>
            <c:bubble3D val="0"/>
            <c:spPr>
              <a:solidFill>
                <a:schemeClr val="accent2">
                  <a:lumMod val="75000"/>
                </a:schemeClr>
              </a:solidFill>
              <a:ln>
                <a:solidFill>
                  <a:schemeClr val="tx1"/>
                </a:solidFill>
              </a:ln>
              <a:effectLst/>
            </c:spPr>
            <c:extLst>
              <c:ext xmlns:c16="http://schemas.microsoft.com/office/drawing/2014/chart" uri="{C3380CC4-5D6E-409C-BE32-E72D297353CC}">
                <c16:uniqueId val="{0000001F-0CFA-4685-9661-B9521D71173C}"/>
              </c:ext>
            </c:extLst>
          </c:dPt>
          <c:dPt>
            <c:idx val="32"/>
            <c:invertIfNegative val="0"/>
            <c:bubble3D val="0"/>
            <c:spPr>
              <a:solidFill>
                <a:schemeClr val="accent2">
                  <a:lumMod val="75000"/>
                </a:schemeClr>
              </a:solidFill>
              <a:ln>
                <a:solidFill>
                  <a:schemeClr val="tx1"/>
                </a:solidFill>
              </a:ln>
              <a:effectLst/>
            </c:spPr>
            <c:extLst>
              <c:ext xmlns:c16="http://schemas.microsoft.com/office/drawing/2014/chart" uri="{C3380CC4-5D6E-409C-BE32-E72D297353CC}">
                <c16:uniqueId val="{00000021-0CFA-4685-9661-B9521D71173C}"/>
              </c:ext>
            </c:extLst>
          </c:dPt>
          <c:dPt>
            <c:idx val="33"/>
            <c:invertIfNegative val="0"/>
            <c:bubble3D val="0"/>
            <c:spPr>
              <a:solidFill>
                <a:schemeClr val="accent2">
                  <a:lumMod val="75000"/>
                </a:schemeClr>
              </a:solidFill>
              <a:ln>
                <a:solidFill>
                  <a:schemeClr val="tx1"/>
                </a:solidFill>
              </a:ln>
              <a:effectLst/>
            </c:spPr>
            <c:extLst>
              <c:ext xmlns:c16="http://schemas.microsoft.com/office/drawing/2014/chart" uri="{C3380CC4-5D6E-409C-BE32-E72D297353CC}">
                <c16:uniqueId val="{00000023-0CFA-4685-9661-B9521D71173C}"/>
              </c:ext>
            </c:extLst>
          </c:dPt>
          <c:dPt>
            <c:idx val="34"/>
            <c:invertIfNegative val="0"/>
            <c:bubble3D val="0"/>
            <c:spPr>
              <a:solidFill>
                <a:schemeClr val="accent2">
                  <a:lumMod val="75000"/>
                </a:schemeClr>
              </a:solidFill>
              <a:ln>
                <a:solidFill>
                  <a:schemeClr val="tx1"/>
                </a:solidFill>
              </a:ln>
              <a:effectLst/>
            </c:spPr>
            <c:extLst>
              <c:ext xmlns:c16="http://schemas.microsoft.com/office/drawing/2014/chart" uri="{C3380CC4-5D6E-409C-BE32-E72D297353CC}">
                <c16:uniqueId val="{00000025-0CFA-4685-9661-B9521D71173C}"/>
              </c:ext>
            </c:extLst>
          </c:dPt>
          <c:dPt>
            <c:idx val="35"/>
            <c:invertIfNegative val="0"/>
            <c:bubble3D val="0"/>
            <c:spPr>
              <a:solidFill>
                <a:schemeClr val="accent2">
                  <a:lumMod val="75000"/>
                </a:schemeClr>
              </a:solidFill>
              <a:ln>
                <a:solidFill>
                  <a:schemeClr val="tx1"/>
                </a:solidFill>
              </a:ln>
              <a:effectLst/>
            </c:spPr>
            <c:extLst>
              <c:ext xmlns:c16="http://schemas.microsoft.com/office/drawing/2014/chart" uri="{C3380CC4-5D6E-409C-BE32-E72D297353CC}">
                <c16:uniqueId val="{00000027-0CFA-4685-9661-B9521D71173C}"/>
              </c:ext>
            </c:extLst>
          </c:dPt>
          <c:dPt>
            <c:idx val="36"/>
            <c:invertIfNegative val="0"/>
            <c:bubble3D val="0"/>
            <c:spPr>
              <a:solidFill>
                <a:schemeClr val="accent2">
                  <a:lumMod val="75000"/>
                </a:schemeClr>
              </a:solidFill>
              <a:ln>
                <a:solidFill>
                  <a:schemeClr val="tx1"/>
                </a:solidFill>
              </a:ln>
              <a:effectLst/>
            </c:spPr>
            <c:extLst>
              <c:ext xmlns:c16="http://schemas.microsoft.com/office/drawing/2014/chart" uri="{C3380CC4-5D6E-409C-BE32-E72D297353CC}">
                <c16:uniqueId val="{00000029-0CFA-4685-9661-B9521D71173C}"/>
              </c:ext>
            </c:extLst>
          </c:dPt>
          <c:dPt>
            <c:idx val="37"/>
            <c:invertIfNegative val="0"/>
            <c:bubble3D val="0"/>
            <c:spPr>
              <a:solidFill>
                <a:schemeClr val="accent2">
                  <a:lumMod val="75000"/>
                </a:schemeClr>
              </a:solidFill>
              <a:ln>
                <a:solidFill>
                  <a:schemeClr val="tx1"/>
                </a:solidFill>
              </a:ln>
              <a:effectLst/>
            </c:spPr>
            <c:extLst>
              <c:ext xmlns:c16="http://schemas.microsoft.com/office/drawing/2014/chart" uri="{C3380CC4-5D6E-409C-BE32-E72D297353CC}">
                <c16:uniqueId val="{0000002B-0CFA-4685-9661-B9521D71173C}"/>
              </c:ext>
            </c:extLst>
          </c:dPt>
          <c:dPt>
            <c:idx val="38"/>
            <c:invertIfNegative val="0"/>
            <c:bubble3D val="0"/>
            <c:spPr>
              <a:solidFill>
                <a:schemeClr val="accent2">
                  <a:lumMod val="75000"/>
                </a:schemeClr>
              </a:solidFill>
              <a:ln>
                <a:solidFill>
                  <a:schemeClr val="tx1"/>
                </a:solidFill>
              </a:ln>
              <a:effectLst/>
            </c:spPr>
            <c:extLst>
              <c:ext xmlns:c16="http://schemas.microsoft.com/office/drawing/2014/chart" uri="{C3380CC4-5D6E-409C-BE32-E72D297353CC}">
                <c16:uniqueId val="{0000002D-0CFA-4685-9661-B9521D71173C}"/>
              </c:ext>
            </c:extLst>
          </c:dPt>
          <c:dPt>
            <c:idx val="39"/>
            <c:invertIfNegative val="0"/>
            <c:bubble3D val="0"/>
            <c:spPr>
              <a:solidFill>
                <a:schemeClr val="accent2">
                  <a:lumMod val="75000"/>
                </a:schemeClr>
              </a:solidFill>
              <a:ln>
                <a:solidFill>
                  <a:schemeClr val="tx1"/>
                </a:solidFill>
              </a:ln>
              <a:effectLst/>
            </c:spPr>
            <c:extLst>
              <c:ext xmlns:c16="http://schemas.microsoft.com/office/drawing/2014/chart" uri="{C3380CC4-5D6E-409C-BE32-E72D297353CC}">
                <c16:uniqueId val="{0000002F-0CFA-4685-9661-B9521D71173C}"/>
              </c:ext>
            </c:extLst>
          </c:dPt>
          <c:dPt>
            <c:idx val="40"/>
            <c:invertIfNegative val="0"/>
            <c:bubble3D val="0"/>
            <c:spPr>
              <a:solidFill>
                <a:schemeClr val="accent2">
                  <a:lumMod val="75000"/>
                </a:schemeClr>
              </a:solidFill>
              <a:ln>
                <a:solidFill>
                  <a:schemeClr val="tx1"/>
                </a:solidFill>
              </a:ln>
              <a:effectLst/>
            </c:spPr>
            <c:extLst>
              <c:ext xmlns:c16="http://schemas.microsoft.com/office/drawing/2014/chart" uri="{C3380CC4-5D6E-409C-BE32-E72D297353CC}">
                <c16:uniqueId val="{00000031-0CFA-4685-9661-B9521D71173C}"/>
              </c:ext>
            </c:extLst>
          </c:dPt>
          <c:dPt>
            <c:idx val="41"/>
            <c:invertIfNegative val="0"/>
            <c:bubble3D val="0"/>
            <c:spPr>
              <a:solidFill>
                <a:schemeClr val="accent2">
                  <a:lumMod val="75000"/>
                </a:schemeClr>
              </a:solidFill>
              <a:ln>
                <a:solidFill>
                  <a:schemeClr val="tx1"/>
                </a:solidFill>
              </a:ln>
              <a:effectLst/>
            </c:spPr>
            <c:extLst>
              <c:ext xmlns:c16="http://schemas.microsoft.com/office/drawing/2014/chart" uri="{C3380CC4-5D6E-409C-BE32-E72D297353CC}">
                <c16:uniqueId val="{00000033-0CFA-4685-9661-B9521D71173C}"/>
              </c:ext>
            </c:extLst>
          </c:dPt>
          <c:dPt>
            <c:idx val="43"/>
            <c:invertIfNegative val="0"/>
            <c:bubble3D val="0"/>
            <c:spPr>
              <a:solidFill>
                <a:schemeClr val="accent2">
                  <a:lumMod val="75000"/>
                </a:schemeClr>
              </a:solidFill>
              <a:ln>
                <a:solidFill>
                  <a:schemeClr val="tx1"/>
                </a:solidFill>
              </a:ln>
              <a:effectLst/>
            </c:spPr>
            <c:extLst>
              <c:ext xmlns:c16="http://schemas.microsoft.com/office/drawing/2014/chart" uri="{C3380CC4-5D6E-409C-BE32-E72D297353CC}">
                <c16:uniqueId val="{00000035-0CFA-4685-9661-B9521D71173C}"/>
              </c:ext>
            </c:extLst>
          </c:dPt>
          <c:cat>
            <c:numRef>
              <c:f>Feuil1!$A$34:$A$104</c:f>
              <c:numCache>
                <c:formatCode>General</c:formatCode>
                <c:ptCount val="7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cat>
          <c:val>
            <c:numRef>
              <c:f>Feuil1!$B$34:$B$104</c:f>
              <c:numCache>
                <c:formatCode>General</c:formatCode>
                <c:ptCount val="71"/>
                <c:pt idx="0">
                  <c:v>0</c:v>
                </c:pt>
                <c:pt idx="1">
                  <c:v>0</c:v>
                </c:pt>
                <c:pt idx="2">
                  <c:v>12</c:v>
                </c:pt>
                <c:pt idx="3">
                  <c:v>46</c:v>
                </c:pt>
                <c:pt idx="4">
                  <c:v>78</c:v>
                </c:pt>
                <c:pt idx="5">
                  <c:v>60</c:v>
                </c:pt>
                <c:pt idx="6">
                  <c:v>115</c:v>
                </c:pt>
                <c:pt idx="7">
                  <c:v>95</c:v>
                </c:pt>
                <c:pt idx="8">
                  <c:v>102</c:v>
                </c:pt>
                <c:pt idx="9">
                  <c:v>115</c:v>
                </c:pt>
                <c:pt idx="10">
                  <c:v>120</c:v>
                </c:pt>
                <c:pt idx="11">
                  <c:v>116</c:v>
                </c:pt>
                <c:pt idx="12">
                  <c:v>132</c:v>
                </c:pt>
                <c:pt idx="13">
                  <c:v>126</c:v>
                </c:pt>
                <c:pt idx="14">
                  <c:v>119</c:v>
                </c:pt>
                <c:pt idx="15">
                  <c:v>132</c:v>
                </c:pt>
                <c:pt idx="16">
                  <c:v>103</c:v>
                </c:pt>
                <c:pt idx="17">
                  <c:v>98</c:v>
                </c:pt>
                <c:pt idx="18">
                  <c:v>85</c:v>
                </c:pt>
                <c:pt idx="19">
                  <c:v>96</c:v>
                </c:pt>
                <c:pt idx="20">
                  <c:v>99</c:v>
                </c:pt>
                <c:pt idx="21">
                  <c:v>123</c:v>
                </c:pt>
                <c:pt idx="22">
                  <c:v>132</c:v>
                </c:pt>
                <c:pt idx="23">
                  <c:v>145</c:v>
                </c:pt>
                <c:pt idx="24">
                  <c:v>128</c:v>
                </c:pt>
                <c:pt idx="25">
                  <c:v>116</c:v>
                </c:pt>
                <c:pt idx="26">
                  <c:v>97</c:v>
                </c:pt>
                <c:pt idx="27">
                  <c:v>89</c:v>
                </c:pt>
                <c:pt idx="28">
                  <c:v>78</c:v>
                </c:pt>
                <c:pt idx="29">
                  <c:v>97</c:v>
                </c:pt>
                <c:pt idx="30">
                  <c:v>68</c:v>
                </c:pt>
                <c:pt idx="31">
                  <c:v>89</c:v>
                </c:pt>
                <c:pt idx="32">
                  <c:v>75</c:v>
                </c:pt>
                <c:pt idx="33">
                  <c:v>78</c:v>
                </c:pt>
                <c:pt idx="34">
                  <c:v>56</c:v>
                </c:pt>
                <c:pt idx="35">
                  <c:v>68</c:v>
                </c:pt>
                <c:pt idx="36">
                  <c:v>34</c:v>
                </c:pt>
                <c:pt idx="37">
                  <c:v>10</c:v>
                </c:pt>
                <c:pt idx="38">
                  <c:v>22</c:v>
                </c:pt>
                <c:pt idx="39">
                  <c:v>15</c:v>
                </c:pt>
                <c:pt idx="40">
                  <c:v>22</c:v>
                </c:pt>
                <c:pt idx="41">
                  <c:v>18</c:v>
                </c:pt>
                <c:pt idx="42">
                  <c:v>0</c:v>
                </c:pt>
                <c:pt idx="43">
                  <c:v>3</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numCache>
            </c:numRef>
          </c:val>
          <c:extLst>
            <c:ext xmlns:c16="http://schemas.microsoft.com/office/drawing/2014/chart" uri="{C3380CC4-5D6E-409C-BE32-E72D297353CC}">
              <c16:uniqueId val="{00000036-0CFA-4685-9661-B9521D71173C}"/>
            </c:ext>
          </c:extLst>
        </c:ser>
        <c:dLbls>
          <c:showLegendKey val="0"/>
          <c:showVal val="0"/>
          <c:showCatName val="0"/>
          <c:showSerName val="0"/>
          <c:showPercent val="0"/>
          <c:showBubbleSize val="0"/>
        </c:dLbls>
        <c:gapWidth val="0"/>
        <c:axId val="89841664"/>
        <c:axId val="89843584"/>
      </c:barChart>
      <c:catAx>
        <c:axId val="89841664"/>
        <c:scaling>
          <c:orientation val="minMax"/>
        </c:scaling>
        <c:delete val="0"/>
        <c:axPos val="b"/>
        <c:title>
          <c:tx>
            <c:rich>
              <a:bodyPr rot="0" vert="horz"/>
              <a:lstStyle/>
              <a:p>
                <a:pPr>
                  <a:defRPr/>
                </a:pPr>
                <a:r>
                  <a:rPr lang="en-GB" dirty="0"/>
                  <a:t>Time (days)</a:t>
                </a:r>
              </a:p>
            </c:rich>
          </c:tx>
          <c:layout/>
          <c:overlay val="0"/>
          <c:spPr>
            <a:noFill/>
            <a:ln>
              <a:noFill/>
            </a:ln>
            <a:effectLst/>
          </c:sp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s-ES"/>
          </a:p>
        </c:txPr>
        <c:crossAx val="89843584"/>
        <c:crosses val="autoZero"/>
        <c:auto val="1"/>
        <c:lblAlgn val="ctr"/>
        <c:lblOffset val="100"/>
        <c:tickLblSkip val="5"/>
        <c:tickMarkSkip val="10"/>
        <c:noMultiLvlLbl val="0"/>
      </c:catAx>
      <c:valAx>
        <c:axId val="89843584"/>
        <c:scaling>
          <c:orientation val="minMax"/>
        </c:scaling>
        <c:delete val="0"/>
        <c:axPos val="l"/>
        <c:title>
          <c:tx>
            <c:rich>
              <a:bodyPr rot="-5400000" vert="horz"/>
              <a:lstStyle/>
              <a:p>
                <a:pPr>
                  <a:defRPr/>
                </a:pPr>
                <a:r>
                  <a:rPr lang="en-GB" dirty="0"/>
                  <a:t>Nb. of detection</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s-ES"/>
          </a:p>
        </c:txPr>
        <c:crossAx val="8984166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2400">
          <a:latin typeface="Arial" panose="020B0604020202020204" pitchFamily="34" charset="0"/>
          <a:cs typeface="Arial" panose="020B0604020202020204" pitchFamily="34" charset="0"/>
        </a:defRPr>
      </a:pPr>
      <a:endParaRPr lang="es-E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fr-FR"/>
              <a:t>Modifiez le style du titre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8622158-5853-4EC2-957C-EDB38D386651}" type="datetimeFigureOut">
              <a:rPr lang="fr-FR" smtClean="0"/>
              <a:pPr/>
              <a:t>15/06/2022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51EDC48-6271-47DA-8FC2-1DE2BBF26422}" type="slidenum">
              <a:rPr lang="fr-FR" smtClean="0"/>
              <a:pPr/>
              <a:t>‹#›</a:t>
            </a:fld>
            <a:endParaRPr lang="fr-FR"/>
          </a:p>
        </p:txBody>
      </p:sp>
    </p:spTree>
    <p:extLst>
      <p:ext uri="{BB962C8B-B14F-4D97-AF65-F5344CB8AC3E}">
        <p14:creationId xmlns:p14="http://schemas.microsoft.com/office/powerpoint/2010/main" val="1290659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8622158-5853-4EC2-957C-EDB38D386651}" type="datetimeFigureOut">
              <a:rPr lang="fr-FR" smtClean="0"/>
              <a:pPr/>
              <a:t>15/06/2022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51EDC48-6271-47DA-8FC2-1DE2BBF26422}" type="slidenum">
              <a:rPr lang="fr-FR" smtClean="0"/>
              <a:pPr/>
              <a:t>‹#›</a:t>
            </a:fld>
            <a:endParaRPr lang="fr-FR"/>
          </a:p>
        </p:txBody>
      </p:sp>
    </p:spTree>
    <p:extLst>
      <p:ext uri="{BB962C8B-B14F-4D97-AF65-F5344CB8AC3E}">
        <p14:creationId xmlns:p14="http://schemas.microsoft.com/office/powerpoint/2010/main" val="140974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8622158-5853-4EC2-957C-EDB38D386651}" type="datetimeFigureOut">
              <a:rPr lang="fr-FR" smtClean="0"/>
              <a:pPr/>
              <a:t>15/06/2022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51EDC48-6271-47DA-8FC2-1DE2BBF26422}" type="slidenum">
              <a:rPr lang="fr-FR" smtClean="0"/>
              <a:pPr/>
              <a:t>‹#›</a:t>
            </a:fld>
            <a:endParaRPr lang="fr-FR"/>
          </a:p>
        </p:txBody>
      </p:sp>
    </p:spTree>
    <p:extLst>
      <p:ext uri="{BB962C8B-B14F-4D97-AF65-F5344CB8AC3E}">
        <p14:creationId xmlns:p14="http://schemas.microsoft.com/office/powerpoint/2010/main" val="1596285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8622158-5853-4EC2-957C-EDB38D386651}" type="datetimeFigureOut">
              <a:rPr lang="fr-FR" smtClean="0"/>
              <a:pPr/>
              <a:t>15/06/2022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51EDC48-6271-47DA-8FC2-1DE2BBF26422}" type="slidenum">
              <a:rPr lang="fr-FR" smtClean="0"/>
              <a:pPr/>
              <a:t>‹#›</a:t>
            </a:fld>
            <a:endParaRPr lang="fr-FR"/>
          </a:p>
        </p:txBody>
      </p:sp>
    </p:spTree>
    <p:extLst>
      <p:ext uri="{BB962C8B-B14F-4D97-AF65-F5344CB8AC3E}">
        <p14:creationId xmlns:p14="http://schemas.microsoft.com/office/powerpoint/2010/main" val="469882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fr-FR"/>
              <a:t>Modifiez le style du titre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8622158-5853-4EC2-957C-EDB38D386651}" type="datetimeFigureOut">
              <a:rPr lang="fr-FR" smtClean="0"/>
              <a:pPr/>
              <a:t>15/06/2022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51EDC48-6271-47DA-8FC2-1DE2BBF26422}" type="slidenum">
              <a:rPr lang="fr-FR" smtClean="0"/>
              <a:pPr/>
              <a:t>‹#›</a:t>
            </a:fld>
            <a:endParaRPr lang="fr-FR"/>
          </a:p>
        </p:txBody>
      </p:sp>
    </p:spTree>
    <p:extLst>
      <p:ext uri="{BB962C8B-B14F-4D97-AF65-F5344CB8AC3E}">
        <p14:creationId xmlns:p14="http://schemas.microsoft.com/office/powerpoint/2010/main" val="4050025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8622158-5853-4EC2-957C-EDB38D386651}" type="datetimeFigureOut">
              <a:rPr lang="fr-FR" smtClean="0"/>
              <a:pPr/>
              <a:t>15/06/2022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51EDC48-6271-47DA-8FC2-1DE2BBF26422}" type="slidenum">
              <a:rPr lang="fr-FR" smtClean="0"/>
              <a:pPr/>
              <a:t>‹#›</a:t>
            </a:fld>
            <a:endParaRPr lang="fr-FR"/>
          </a:p>
        </p:txBody>
      </p:sp>
    </p:spTree>
    <p:extLst>
      <p:ext uri="{BB962C8B-B14F-4D97-AF65-F5344CB8AC3E}">
        <p14:creationId xmlns:p14="http://schemas.microsoft.com/office/powerpoint/2010/main" val="194821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fr-FR"/>
              <a:t>Modifiez le style du titre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fr-FR"/>
              <a:t>Cliquez pour modifier les styles du texte du masque</a:t>
            </a:r>
          </a:p>
        </p:txBody>
      </p:sp>
      <p:sp>
        <p:nvSpPr>
          <p:cNvPr id="4" name="Content Placeholder 3"/>
          <p:cNvSpPr>
            <a:spLocks noGrp="1"/>
          </p:cNvSpPr>
          <p:nvPr>
            <p:ph sz="half" idx="2"/>
          </p:nvPr>
        </p:nvSpPr>
        <p:spPr>
          <a:xfrm>
            <a:off x="2948339" y="11058863"/>
            <a:ext cx="18107995" cy="1626592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fr-FR"/>
              <a:t>Cliquez pour modifier les styles du texte du masque</a:t>
            </a:r>
          </a:p>
        </p:txBody>
      </p:sp>
      <p:sp>
        <p:nvSpPr>
          <p:cNvPr id="6" name="Content Placeholder 5"/>
          <p:cNvSpPr>
            <a:spLocks noGrp="1"/>
          </p:cNvSpPr>
          <p:nvPr>
            <p:ph sz="quarter" idx="4"/>
          </p:nvPr>
        </p:nvSpPr>
        <p:spPr>
          <a:xfrm>
            <a:off x="21669408" y="11058863"/>
            <a:ext cx="18197174" cy="1626592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8622158-5853-4EC2-957C-EDB38D386651}" type="datetimeFigureOut">
              <a:rPr lang="fr-FR" smtClean="0"/>
              <a:pPr/>
              <a:t>15/06/2022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51EDC48-6271-47DA-8FC2-1DE2BBF26422}" type="slidenum">
              <a:rPr lang="fr-FR" smtClean="0"/>
              <a:pPr/>
              <a:t>‹#›</a:t>
            </a:fld>
            <a:endParaRPr lang="fr-FR"/>
          </a:p>
        </p:txBody>
      </p:sp>
    </p:spTree>
    <p:extLst>
      <p:ext uri="{BB962C8B-B14F-4D97-AF65-F5344CB8AC3E}">
        <p14:creationId xmlns:p14="http://schemas.microsoft.com/office/powerpoint/2010/main" val="420619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8622158-5853-4EC2-957C-EDB38D386651}" type="datetimeFigureOut">
              <a:rPr lang="fr-FR" smtClean="0"/>
              <a:pPr/>
              <a:t>15/06/2022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51EDC48-6271-47DA-8FC2-1DE2BBF26422}" type="slidenum">
              <a:rPr lang="fr-FR" smtClean="0"/>
              <a:pPr/>
              <a:t>‹#›</a:t>
            </a:fld>
            <a:endParaRPr lang="fr-FR"/>
          </a:p>
        </p:txBody>
      </p:sp>
    </p:spTree>
    <p:extLst>
      <p:ext uri="{BB962C8B-B14F-4D97-AF65-F5344CB8AC3E}">
        <p14:creationId xmlns:p14="http://schemas.microsoft.com/office/powerpoint/2010/main" val="497128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22158-5853-4EC2-957C-EDB38D386651}" type="datetimeFigureOut">
              <a:rPr lang="fr-FR" smtClean="0"/>
              <a:pPr/>
              <a:t>15/06/2022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51EDC48-6271-47DA-8FC2-1DE2BBF26422}" type="slidenum">
              <a:rPr lang="fr-FR" smtClean="0"/>
              <a:pPr/>
              <a:t>‹#›</a:t>
            </a:fld>
            <a:endParaRPr lang="fr-FR"/>
          </a:p>
        </p:txBody>
      </p:sp>
    </p:spTree>
    <p:extLst>
      <p:ext uri="{BB962C8B-B14F-4D97-AF65-F5344CB8AC3E}">
        <p14:creationId xmlns:p14="http://schemas.microsoft.com/office/powerpoint/2010/main" val="1466284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fr-FR"/>
              <a:t>Modifiez le style du titre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8622158-5853-4EC2-957C-EDB38D386651}" type="datetimeFigureOut">
              <a:rPr lang="fr-FR" smtClean="0"/>
              <a:pPr/>
              <a:t>15/06/2022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51EDC48-6271-47DA-8FC2-1DE2BBF26422}" type="slidenum">
              <a:rPr lang="fr-FR" smtClean="0"/>
              <a:pPr/>
              <a:t>‹#›</a:t>
            </a:fld>
            <a:endParaRPr lang="fr-FR"/>
          </a:p>
        </p:txBody>
      </p:sp>
    </p:spTree>
    <p:extLst>
      <p:ext uri="{BB962C8B-B14F-4D97-AF65-F5344CB8AC3E}">
        <p14:creationId xmlns:p14="http://schemas.microsoft.com/office/powerpoint/2010/main" val="1717280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fr-FR"/>
              <a:t>Modifiez le style du titre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fr-FR"/>
              <a:t>Cliquez sur l'icône pour ajouter une image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8622158-5853-4EC2-957C-EDB38D386651}" type="datetimeFigureOut">
              <a:rPr lang="fr-FR" smtClean="0"/>
              <a:pPr/>
              <a:t>15/06/2022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51EDC48-6271-47DA-8FC2-1DE2BBF26422}" type="slidenum">
              <a:rPr lang="fr-FR" smtClean="0"/>
              <a:pPr/>
              <a:t>‹#›</a:t>
            </a:fld>
            <a:endParaRPr lang="fr-FR"/>
          </a:p>
        </p:txBody>
      </p:sp>
    </p:spTree>
    <p:extLst>
      <p:ext uri="{BB962C8B-B14F-4D97-AF65-F5344CB8AC3E}">
        <p14:creationId xmlns:p14="http://schemas.microsoft.com/office/powerpoint/2010/main" val="1502021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28622158-5853-4EC2-957C-EDB38D386651}" type="datetimeFigureOut">
              <a:rPr lang="fr-FR" smtClean="0"/>
              <a:pPr/>
              <a:t>15/06/2022</a:t>
            </a:fld>
            <a:endParaRPr lang="fr-FR"/>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D51EDC48-6271-47DA-8FC2-1DE2BBF26422}" type="slidenum">
              <a:rPr lang="fr-FR" smtClean="0"/>
              <a:pPr/>
              <a:t>‹#›</a:t>
            </a:fld>
            <a:endParaRPr lang="fr-FR"/>
          </a:p>
        </p:txBody>
      </p:sp>
    </p:spTree>
    <p:extLst>
      <p:ext uri="{BB962C8B-B14F-4D97-AF65-F5344CB8AC3E}">
        <p14:creationId xmlns:p14="http://schemas.microsoft.com/office/powerpoint/2010/main" val="28853473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13" Type="http://schemas.openxmlformats.org/officeDocument/2006/relationships/image" Target="../media/image8.svg"/><Relationship Id="rId18" Type="http://schemas.openxmlformats.org/officeDocument/2006/relationships/image" Target="../media/image11.png"/><Relationship Id="rId3" Type="http://schemas.openxmlformats.org/officeDocument/2006/relationships/hyperlink" Target="mailto:contact@secu-rat.fr" TargetMode="External"/><Relationship Id="rId21" Type="http://schemas.openxmlformats.org/officeDocument/2006/relationships/image" Target="../media/image14.png"/><Relationship Id="rId7" Type="http://schemas.openxmlformats.org/officeDocument/2006/relationships/image" Target="../media/image3.jpeg"/><Relationship Id="rId12" Type="http://schemas.openxmlformats.org/officeDocument/2006/relationships/image" Target="../media/image6.png"/><Relationship Id="rId17" Type="http://schemas.openxmlformats.org/officeDocument/2006/relationships/image" Target="../media/image10.emf"/><Relationship Id="rId2" Type="http://schemas.openxmlformats.org/officeDocument/2006/relationships/image" Target="../media/image1.png"/><Relationship Id="rId16" Type="http://schemas.openxmlformats.org/officeDocument/2006/relationships/image" Target="../media/image9.emf"/><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chart" Target="../charts/chart1.xml"/><Relationship Id="rId11" Type="http://schemas.openxmlformats.org/officeDocument/2006/relationships/image" Target="../media/image5.jpeg"/><Relationship Id="rId5" Type="http://schemas.openxmlformats.org/officeDocument/2006/relationships/image" Target="../media/image3.svg"/><Relationship Id="rId15" Type="http://schemas.openxmlformats.org/officeDocument/2006/relationships/image" Target="../media/image8.jpeg"/><Relationship Id="rId10" Type="http://schemas.openxmlformats.org/officeDocument/2006/relationships/image" Target="../media/image4.png"/><Relationship Id="rId19"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chart" Target="../charts/chart3.xml"/><Relationship Id="rId1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 85">
            <a:extLst>
              <a:ext uri="{FF2B5EF4-FFF2-40B4-BE49-F238E27FC236}">
                <a16:creationId xmlns:a16="http://schemas.microsoft.com/office/drawing/2014/main" id="{16EA7782-2273-882E-BA0C-95149DDFDE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237" y="1582993"/>
            <a:ext cx="3495325" cy="2036218"/>
          </a:xfrm>
          <a:prstGeom prst="rect">
            <a:avLst/>
          </a:prstGeom>
        </p:spPr>
      </p:pic>
      <p:sp>
        <p:nvSpPr>
          <p:cNvPr id="4" name="Rectangle 1">
            <a:extLst>
              <a:ext uri="{FF2B5EF4-FFF2-40B4-BE49-F238E27FC236}">
                <a16:creationId xmlns:a16="http://schemas.microsoft.com/office/drawing/2014/main" id="{C34C5791-C911-42E5-BDC5-2B6434930BFA}"/>
              </a:ext>
            </a:extLst>
          </p:cNvPr>
          <p:cNvSpPr>
            <a:spLocks noChangeArrowheads="1"/>
          </p:cNvSpPr>
          <p:nvPr/>
        </p:nvSpPr>
        <p:spPr bwMode="auto">
          <a:xfrm>
            <a:off x="628650" y="455292"/>
            <a:ext cx="35147250" cy="2301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4240" tIns="42120" rIns="84240" bIns="4212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9pPr>
          </a:lstStyle>
          <a:p>
            <a:pPr marL="457200" algn="ctr"/>
            <a:r>
              <a:rPr lang="en-GB" sz="7200" b="1" dirty="0">
                <a:effectLst/>
                <a:ea typeface="Times New Roman" panose="02020603050405020304" pitchFamily="18" charset="0"/>
                <a:cs typeface="Arial" panose="020B0604020202020204" pitchFamily="34" charset="0"/>
              </a:rPr>
              <a:t>SECU-RAT, a public litter bin accessory as a new tool to monitor and control rat populations in the urban environment – EFFICACY STUDY.</a:t>
            </a:r>
            <a:endParaRPr lang="en-GB" sz="7200" dirty="0">
              <a:effectLst/>
              <a:ea typeface="Times New Roman" panose="02020603050405020304" pitchFamily="18" charset="0"/>
              <a:cs typeface="Arial" panose="020B0604020202020204" pitchFamily="34" charset="0"/>
            </a:endParaRPr>
          </a:p>
        </p:txBody>
      </p:sp>
      <p:sp>
        <p:nvSpPr>
          <p:cNvPr id="5" name="Rectangle 2">
            <a:extLst>
              <a:ext uri="{FF2B5EF4-FFF2-40B4-BE49-F238E27FC236}">
                <a16:creationId xmlns:a16="http://schemas.microsoft.com/office/drawing/2014/main" id="{713BFA0C-9470-85F6-587C-FACE949AE5E7}"/>
              </a:ext>
            </a:extLst>
          </p:cNvPr>
          <p:cNvSpPr>
            <a:spLocks noChangeArrowheads="1"/>
          </p:cNvSpPr>
          <p:nvPr/>
        </p:nvSpPr>
        <p:spPr bwMode="auto">
          <a:xfrm>
            <a:off x="1982788" y="2734184"/>
            <a:ext cx="32345312" cy="71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9pPr>
          </a:lstStyle>
          <a:p>
            <a:pPr algn="ctr">
              <a:buClrTx/>
              <a:buFontTx/>
              <a:buNone/>
            </a:pPr>
            <a:r>
              <a:rPr lang="en-GB" altLang="en-US" sz="4000" dirty="0">
                <a:solidFill>
                  <a:schemeClr val="tx1"/>
                </a:solidFill>
                <a:cs typeface="Arial" panose="020B0604020202020204" pitchFamily="34" charset="0"/>
              </a:rPr>
              <a:t>Mickael Sage </a:t>
            </a:r>
            <a:r>
              <a:rPr lang="en-GB" altLang="en-US" sz="4000" baseline="30000" dirty="0">
                <a:solidFill>
                  <a:schemeClr val="tx1"/>
                </a:solidFill>
                <a:cs typeface="Arial" panose="020B0604020202020204" pitchFamily="34" charset="0"/>
              </a:rPr>
              <a:t>1,2</a:t>
            </a:r>
            <a:r>
              <a:rPr lang="en-GB" altLang="en-US" sz="4000" dirty="0">
                <a:solidFill>
                  <a:schemeClr val="tx1"/>
                </a:solidFill>
                <a:cs typeface="Arial" panose="020B0604020202020204" pitchFamily="34" charset="0"/>
              </a:rPr>
              <a:t>, Philippe </a:t>
            </a:r>
            <a:r>
              <a:rPr lang="en-GB" altLang="en-US" sz="4000" dirty="0" err="1">
                <a:solidFill>
                  <a:schemeClr val="tx1"/>
                </a:solidFill>
                <a:cs typeface="Arial" panose="020B0604020202020204" pitchFamily="34" charset="0"/>
              </a:rPr>
              <a:t>Riehling</a:t>
            </a:r>
            <a:r>
              <a:rPr lang="en-GB" altLang="en-US" sz="4000" dirty="0">
                <a:solidFill>
                  <a:schemeClr val="tx1"/>
                </a:solidFill>
                <a:cs typeface="Arial" panose="020B0604020202020204" pitchFamily="34" charset="0"/>
              </a:rPr>
              <a:t> </a:t>
            </a:r>
            <a:r>
              <a:rPr lang="en-GB" altLang="en-US" sz="4000" baseline="30000" dirty="0">
                <a:solidFill>
                  <a:schemeClr val="tx1"/>
                </a:solidFill>
                <a:cs typeface="Arial" panose="020B0604020202020204" pitchFamily="34" charset="0"/>
              </a:rPr>
              <a:t>1</a:t>
            </a:r>
            <a:r>
              <a:rPr lang="en-GB" altLang="en-US" sz="4000" dirty="0">
                <a:solidFill>
                  <a:schemeClr val="tx1"/>
                </a:solidFill>
                <a:cs typeface="Arial" panose="020B0604020202020204" pitchFamily="34" charset="0"/>
              </a:rPr>
              <a:t>, Julien Hoffmann </a:t>
            </a:r>
            <a:r>
              <a:rPr lang="en-GB" altLang="en-US" sz="4000" baseline="30000" dirty="0">
                <a:solidFill>
                  <a:schemeClr val="tx1"/>
                </a:solidFill>
                <a:cs typeface="Arial" panose="020B0604020202020204" pitchFamily="34" charset="0"/>
              </a:rPr>
              <a:t>1</a:t>
            </a:r>
            <a:r>
              <a:rPr lang="en-GB" altLang="en-US" sz="4000" dirty="0">
                <a:solidFill>
                  <a:schemeClr val="tx1"/>
                </a:solidFill>
                <a:cs typeface="Arial" panose="020B0604020202020204" pitchFamily="34" charset="0"/>
              </a:rPr>
              <a:t>, Vincent Schaller </a:t>
            </a:r>
            <a:r>
              <a:rPr lang="en-GB" altLang="en-US" sz="4000" baseline="30000" dirty="0">
                <a:solidFill>
                  <a:schemeClr val="tx1"/>
                </a:solidFill>
                <a:cs typeface="Arial" panose="020B0604020202020204" pitchFamily="34" charset="0"/>
              </a:rPr>
              <a:t>1</a:t>
            </a:r>
            <a:r>
              <a:rPr lang="en-GB" altLang="en-US" sz="4000" dirty="0">
                <a:solidFill>
                  <a:schemeClr val="tx1"/>
                </a:solidFill>
                <a:cs typeface="Arial" panose="020B0604020202020204" pitchFamily="34" charset="0"/>
              </a:rPr>
              <a:t>, James </a:t>
            </a:r>
            <a:r>
              <a:rPr lang="en-GB" altLang="en-US" sz="4000" dirty="0" err="1">
                <a:solidFill>
                  <a:schemeClr val="tx1"/>
                </a:solidFill>
                <a:cs typeface="Arial" panose="020B0604020202020204" pitchFamily="34" charset="0"/>
              </a:rPr>
              <a:t>Dat</a:t>
            </a:r>
            <a:r>
              <a:rPr lang="en-GB" altLang="en-US" sz="4000" dirty="0">
                <a:solidFill>
                  <a:schemeClr val="tx1"/>
                </a:solidFill>
                <a:cs typeface="Arial" panose="020B0604020202020204" pitchFamily="34" charset="0"/>
              </a:rPr>
              <a:t> </a:t>
            </a:r>
            <a:r>
              <a:rPr lang="en-GB" altLang="en-US" sz="4000" baseline="30000" dirty="0">
                <a:solidFill>
                  <a:schemeClr val="tx1"/>
                </a:solidFill>
                <a:cs typeface="Arial" panose="020B0604020202020204" pitchFamily="34" charset="0"/>
              </a:rPr>
              <a:t>1</a:t>
            </a:r>
          </a:p>
        </p:txBody>
      </p:sp>
      <p:sp>
        <p:nvSpPr>
          <p:cNvPr id="6" name="Text Box 3">
            <a:extLst>
              <a:ext uri="{FF2B5EF4-FFF2-40B4-BE49-F238E27FC236}">
                <a16:creationId xmlns:a16="http://schemas.microsoft.com/office/drawing/2014/main" id="{0D7F3322-68E3-FBBC-796C-A408823B0E42}"/>
              </a:ext>
            </a:extLst>
          </p:cNvPr>
          <p:cNvSpPr txBox="1">
            <a:spLocks noChangeArrowheads="1"/>
          </p:cNvSpPr>
          <p:nvPr/>
        </p:nvSpPr>
        <p:spPr bwMode="auto">
          <a:xfrm>
            <a:off x="1200150" y="3733798"/>
            <a:ext cx="34947437" cy="6880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numCol="2" spcCol="1080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9pPr>
          </a:lstStyle>
          <a:p>
            <a:pPr algn="just" eaLnBrk="0" hangingPunct="0">
              <a:spcBef>
                <a:spcPts val="2750"/>
              </a:spcBef>
              <a:buClrTx/>
              <a:buFontTx/>
              <a:buNone/>
            </a:pPr>
            <a:r>
              <a:rPr lang="en-GB" altLang="en-US" sz="4400" b="1" dirty="0">
                <a:solidFill>
                  <a:schemeClr val="tx1"/>
                </a:solidFill>
                <a:cs typeface="Arial" panose="020B0604020202020204" pitchFamily="34" charset="0"/>
              </a:rPr>
              <a:t>INTRODUCTION</a:t>
            </a:r>
            <a:r>
              <a:rPr lang="en-GB" altLang="en-US" sz="4400" dirty="0">
                <a:solidFill>
                  <a:schemeClr val="tx1"/>
                </a:solidFill>
                <a:cs typeface="Arial" panose="020B0604020202020204" pitchFamily="34" charset="0"/>
              </a:rPr>
              <a:t> </a:t>
            </a:r>
          </a:p>
          <a:p>
            <a:pPr algn="just" eaLnBrk="0" hangingPunct="0">
              <a:spcBef>
                <a:spcPts val="1200"/>
              </a:spcBef>
            </a:pPr>
            <a:r>
              <a:rPr lang="en-GB" sz="3200" dirty="0">
                <a:solidFill>
                  <a:schemeClr val="tx1"/>
                </a:solidFill>
                <a:effectLst/>
                <a:ea typeface="Times New Roman" panose="02020603050405020304" pitchFamily="18" charset="0"/>
                <a:cs typeface="Arial" panose="020B0604020202020204" pitchFamily="34" charset="0"/>
              </a:rPr>
              <a:t>Rats pose a significant problem to society (zoonoses, severe property damage and food loss</a:t>
            </a:r>
            <a:r>
              <a:rPr lang="en-GB" sz="3200" baseline="30000" dirty="0">
                <a:solidFill>
                  <a:schemeClr val="tx1"/>
                </a:solidFill>
                <a:effectLst/>
                <a:ea typeface="Times New Roman" panose="02020603050405020304" pitchFamily="18" charset="0"/>
                <a:cs typeface="Arial" panose="020B0604020202020204" pitchFamily="34" charset="0"/>
              </a:rPr>
              <a:t>)1, 2.</a:t>
            </a:r>
            <a:r>
              <a:rPr lang="en-GB" sz="3200" dirty="0">
                <a:solidFill>
                  <a:schemeClr val="tx1"/>
                </a:solidFill>
                <a:effectLst/>
                <a:ea typeface="Times New Roman" panose="02020603050405020304" pitchFamily="18" charset="0"/>
                <a:cs typeface="Arial" panose="020B0604020202020204" pitchFamily="34" charset="0"/>
              </a:rPr>
              <a:t> The urban environment favours high population density, especially of the Brown rat (</a:t>
            </a:r>
            <a:r>
              <a:rPr lang="en-GB" sz="3200" i="1" dirty="0">
                <a:solidFill>
                  <a:schemeClr val="tx1"/>
                </a:solidFill>
                <a:effectLst/>
                <a:ea typeface="Times New Roman" panose="02020603050405020304" pitchFamily="18" charset="0"/>
                <a:cs typeface="Arial" panose="020B0604020202020204" pitchFamily="34" charset="0"/>
              </a:rPr>
              <a:t>Rattus norvegicus</a:t>
            </a:r>
            <a:r>
              <a:rPr lang="en-GB" sz="3200" dirty="0">
                <a:solidFill>
                  <a:schemeClr val="tx1"/>
                </a:solidFill>
                <a:effectLst/>
                <a:ea typeface="Times New Roman" panose="02020603050405020304" pitchFamily="18" charset="0"/>
                <a:cs typeface="Arial" panose="020B0604020202020204" pitchFamily="34" charset="0"/>
              </a:rPr>
              <a:t>). Increasingly high infestation levels are observed, in particular where human presence is high (e.g. urban parks, along riverbanks, where birds are fed or on picnic spots). Due to high food availability and the presence of attractive habitats in these areas, rat population control is particularly difficult and often ineffective. </a:t>
            </a:r>
          </a:p>
          <a:p>
            <a:pPr algn="just" eaLnBrk="0" hangingPunct="0">
              <a:spcBef>
                <a:spcPts val="1200"/>
              </a:spcBef>
              <a:buClrTx/>
              <a:buFontTx/>
              <a:buNone/>
            </a:pPr>
            <a:r>
              <a:rPr lang="en-GB" sz="3200" dirty="0">
                <a:solidFill>
                  <a:schemeClr val="tx1"/>
                </a:solidFill>
                <a:effectLst/>
                <a:ea typeface="Times New Roman" panose="02020603050405020304" pitchFamily="18" charset="0"/>
                <a:cs typeface="Arial" panose="020B0604020202020204" pitchFamily="34" charset="0"/>
              </a:rPr>
              <a:t>SECU-RAT</a:t>
            </a:r>
          </a:p>
          <a:p>
            <a:pPr marL="571500" indent="-571500" algn="just" eaLnBrk="0" hangingPunct="0">
              <a:spcBef>
                <a:spcPts val="1000"/>
              </a:spcBef>
              <a:buClrTx/>
              <a:buFont typeface="Arial" panose="020B0604020202020204" pitchFamily="34" charset="0"/>
              <a:buChar char="•"/>
            </a:pPr>
            <a:r>
              <a:rPr lang="en-GB" sz="3200" dirty="0">
                <a:solidFill>
                  <a:schemeClr val="tx1"/>
                </a:solidFill>
                <a:ea typeface="Times New Roman" panose="02020603050405020304" pitchFamily="18" charset="0"/>
                <a:cs typeface="Arial" panose="020B0604020202020204" pitchFamily="34" charset="0"/>
              </a:rPr>
              <a:t>R</a:t>
            </a:r>
            <a:r>
              <a:rPr lang="en-GB" sz="3200" dirty="0">
                <a:solidFill>
                  <a:schemeClr val="tx1"/>
                </a:solidFill>
                <a:effectLst/>
                <a:ea typeface="Times New Roman" panose="02020603050405020304" pitchFamily="18" charset="0"/>
                <a:cs typeface="Arial" panose="020B0604020202020204" pitchFamily="34" charset="0"/>
              </a:rPr>
              <a:t>esponds to the challenge of laying rodenticide baits and traps exactly where they are needed in an urban outdoor environment: under public bins. </a:t>
            </a:r>
            <a:endParaRPr lang="en-GB" sz="3200" dirty="0">
              <a:solidFill>
                <a:schemeClr val="tx1"/>
              </a:solidFill>
              <a:ea typeface="Times New Roman" panose="02020603050405020304" pitchFamily="18" charset="0"/>
              <a:cs typeface="Arial" panose="020B0604020202020204" pitchFamily="34" charset="0"/>
            </a:endParaRPr>
          </a:p>
          <a:p>
            <a:pPr algn="just" eaLnBrk="0" hangingPunct="0">
              <a:spcBef>
                <a:spcPts val="1000"/>
              </a:spcBef>
              <a:buClrTx/>
            </a:pPr>
            <a:endParaRPr lang="en-GB" sz="3200" dirty="0">
              <a:solidFill>
                <a:schemeClr val="tx1"/>
              </a:solidFill>
              <a:effectLst/>
              <a:ea typeface="Times New Roman" panose="02020603050405020304" pitchFamily="18" charset="0"/>
              <a:cs typeface="Arial" panose="020B0604020202020204" pitchFamily="34" charset="0"/>
            </a:endParaRPr>
          </a:p>
          <a:p>
            <a:pPr marL="571500" indent="-571500" algn="just" eaLnBrk="0" hangingPunct="0">
              <a:spcBef>
                <a:spcPts val="1000"/>
              </a:spcBef>
              <a:buClrTx/>
              <a:buFont typeface="Arial" panose="020B0604020202020204" pitchFamily="34" charset="0"/>
              <a:buChar char="•"/>
            </a:pPr>
            <a:endParaRPr lang="en-GB" sz="3200" dirty="0">
              <a:solidFill>
                <a:schemeClr val="tx1"/>
              </a:solidFill>
              <a:ea typeface="Times New Roman" panose="02020603050405020304" pitchFamily="18" charset="0"/>
              <a:cs typeface="Arial" panose="020B0604020202020204" pitchFamily="34" charset="0"/>
            </a:endParaRPr>
          </a:p>
          <a:p>
            <a:pPr algn="just" eaLnBrk="0" hangingPunct="0">
              <a:spcBef>
                <a:spcPts val="1000"/>
              </a:spcBef>
              <a:buClrTx/>
            </a:pPr>
            <a:endParaRPr lang="en-GB" sz="4400" dirty="0">
              <a:solidFill>
                <a:schemeClr val="tx1"/>
              </a:solidFill>
              <a:ea typeface="Times New Roman" panose="02020603050405020304" pitchFamily="18" charset="0"/>
              <a:cs typeface="Arial" panose="020B0604020202020204" pitchFamily="34" charset="0"/>
            </a:endParaRPr>
          </a:p>
          <a:p>
            <a:pPr marL="571500" indent="-571500" algn="just" eaLnBrk="0" hangingPunct="0">
              <a:spcBef>
                <a:spcPts val="1000"/>
              </a:spcBef>
              <a:buClrTx/>
              <a:buFont typeface="Arial" panose="020B0604020202020204" pitchFamily="34" charset="0"/>
              <a:buChar char="•"/>
            </a:pPr>
            <a:r>
              <a:rPr lang="en-GB" sz="3200" dirty="0">
                <a:solidFill>
                  <a:schemeClr val="tx1"/>
                </a:solidFill>
                <a:ea typeface="Times New Roman" panose="02020603050405020304" pitchFamily="18" charset="0"/>
                <a:cs typeface="Arial" panose="020B0604020202020204" pitchFamily="34" charset="0"/>
              </a:rPr>
              <a:t>A</a:t>
            </a:r>
            <a:r>
              <a:rPr lang="en-GB" sz="3200" dirty="0">
                <a:solidFill>
                  <a:schemeClr val="tx1"/>
                </a:solidFill>
                <a:effectLst/>
                <a:ea typeface="Times New Roman" panose="02020603050405020304" pitchFamily="18" charset="0"/>
                <a:cs typeface="Arial" panose="020B0604020202020204" pitchFamily="34" charset="0"/>
              </a:rPr>
              <a:t>dapted for distance monitoring of rat populations and allows room for traps or rodenticide </a:t>
            </a:r>
          </a:p>
          <a:p>
            <a:pPr marL="571500" indent="-571500" algn="just" eaLnBrk="0" hangingPunct="0">
              <a:spcBef>
                <a:spcPts val="1000"/>
              </a:spcBef>
              <a:buClrTx/>
            </a:pPr>
            <a:r>
              <a:rPr lang="en-GB" sz="3200" dirty="0">
                <a:solidFill>
                  <a:schemeClr val="tx1"/>
                </a:solidFill>
                <a:ea typeface="Times New Roman" panose="02020603050405020304" pitchFamily="18" charset="0"/>
                <a:cs typeface="Arial" panose="020B0604020202020204" pitchFamily="34" charset="0"/>
              </a:rPr>
              <a:t>		</a:t>
            </a:r>
            <a:r>
              <a:rPr lang="en-GB" sz="3200" dirty="0">
                <a:solidFill>
                  <a:schemeClr val="tx1"/>
                </a:solidFill>
                <a:effectLst/>
                <a:ea typeface="Times New Roman" panose="02020603050405020304" pitchFamily="18" charset="0"/>
                <a:cs typeface="Arial" panose="020B0604020202020204" pitchFamily="34" charset="0"/>
              </a:rPr>
              <a:t>baits that can only be accessed once it has been opened with a key.</a:t>
            </a:r>
          </a:p>
          <a:p>
            <a:pPr marL="571500" indent="-571500" algn="just" eaLnBrk="0" hangingPunct="0">
              <a:spcBef>
                <a:spcPts val="1000"/>
              </a:spcBef>
              <a:buClrTx/>
              <a:buFont typeface="Arial" panose="020B0604020202020204" pitchFamily="34" charset="0"/>
              <a:buChar char="•"/>
            </a:pPr>
            <a:r>
              <a:rPr lang="en-GB" sz="3200" dirty="0">
                <a:solidFill>
                  <a:schemeClr val="tx1"/>
                </a:solidFill>
                <a:ea typeface="Times New Roman" panose="02020603050405020304" pitchFamily="18" charset="0"/>
                <a:cs typeface="Arial" panose="020B0604020202020204" pitchFamily="34" charset="0"/>
              </a:rPr>
              <a:t>O</a:t>
            </a:r>
            <a:r>
              <a:rPr lang="en-GB" sz="3200" dirty="0">
                <a:solidFill>
                  <a:schemeClr val="tx1"/>
                </a:solidFill>
                <a:effectLst/>
                <a:ea typeface="Times New Roman" panose="02020603050405020304" pitchFamily="18" charset="0"/>
                <a:cs typeface="Arial" panose="020B0604020202020204" pitchFamily="34" charset="0"/>
              </a:rPr>
              <a:t>ffers a high level of tamper-resistance for children and non-target animals (see the poster ‘Safety considerations for children, dogs and urban birds’), and is perfect for sensitive accounts where discretion is essential</a:t>
            </a:r>
            <a:endParaRPr lang="en-GB" altLang="en-US" sz="3200" dirty="0">
              <a:solidFill>
                <a:schemeClr val="tx1"/>
              </a:solidFill>
              <a:cs typeface="Arial" panose="020B0604020202020204" pitchFamily="34" charset="0"/>
            </a:endParaRPr>
          </a:p>
          <a:p>
            <a:pPr algn="just">
              <a:spcBef>
                <a:spcPts val="1000"/>
              </a:spcBef>
            </a:pPr>
            <a:endParaRPr lang="en-GB" altLang="en-US" b="1" dirty="0">
              <a:solidFill>
                <a:schemeClr val="tx1"/>
              </a:solidFill>
              <a:cs typeface="Arial" panose="020B0604020202020204" pitchFamily="34" charset="0"/>
            </a:endParaRPr>
          </a:p>
          <a:p>
            <a:pPr algn="just">
              <a:spcBef>
                <a:spcPts val="1000"/>
              </a:spcBef>
            </a:pPr>
            <a:r>
              <a:rPr lang="en-GB" altLang="en-US" sz="3200" b="1" dirty="0">
                <a:solidFill>
                  <a:schemeClr val="tx1"/>
                </a:solidFill>
                <a:cs typeface="Arial" panose="020B0604020202020204" pitchFamily="34" charset="0"/>
              </a:rPr>
              <a:t>	</a:t>
            </a:r>
            <a:r>
              <a:rPr lang="en-GB" sz="3200" b="1" dirty="0">
                <a:solidFill>
                  <a:schemeClr val="tx1"/>
                </a:solidFill>
                <a:effectLst/>
                <a:ea typeface="Times New Roman" panose="02020603050405020304" pitchFamily="18" charset="0"/>
                <a:cs typeface="Arial" panose="020B0604020202020204" pitchFamily="34" charset="0"/>
              </a:rPr>
              <a:t>Because optimal efficiency is required, prototypes were tested and implemented in different conditions and cities.</a:t>
            </a:r>
            <a:r>
              <a:rPr lang="en-GB" sz="3200" b="1" dirty="0">
                <a:solidFill>
                  <a:schemeClr val="tx1"/>
                </a:solidFill>
                <a:ea typeface="Times New Roman" panose="02020603050405020304" pitchFamily="18" charset="0"/>
                <a:cs typeface="Arial" panose="020B0604020202020204" pitchFamily="34" charset="0"/>
              </a:rPr>
              <a:t> </a:t>
            </a:r>
            <a:r>
              <a:rPr lang="en-GB" sz="3200" b="1" dirty="0">
                <a:solidFill>
                  <a:schemeClr val="tx1"/>
                </a:solidFill>
                <a:effectLst/>
                <a:ea typeface="Times New Roman" panose="02020603050405020304" pitchFamily="18" charset="0"/>
                <a:cs typeface="Arial" panose="020B0604020202020204" pitchFamily="34" charset="0"/>
              </a:rPr>
              <a:t>We studied efficacy of each prototype according to rat detection frequency and placebo bait consumption and compared to classical bait boxes placed in similar settings</a:t>
            </a:r>
            <a:r>
              <a:rPr lang="en-GB" sz="3800" b="1" dirty="0">
                <a:solidFill>
                  <a:schemeClr val="tx1"/>
                </a:solidFill>
                <a:effectLst/>
                <a:ea typeface="Times New Roman" panose="02020603050405020304" pitchFamily="18" charset="0"/>
                <a:cs typeface="Arial" panose="020B0604020202020204" pitchFamily="34" charset="0"/>
              </a:rPr>
              <a:t>.</a:t>
            </a:r>
          </a:p>
        </p:txBody>
      </p:sp>
      <p:sp>
        <p:nvSpPr>
          <p:cNvPr id="7" name="Text Box 4">
            <a:extLst>
              <a:ext uri="{FF2B5EF4-FFF2-40B4-BE49-F238E27FC236}">
                <a16:creationId xmlns:a16="http://schemas.microsoft.com/office/drawing/2014/main" id="{EC22D2C3-3B58-27ED-7031-F8DDEA00CED7}"/>
              </a:ext>
            </a:extLst>
          </p:cNvPr>
          <p:cNvSpPr txBox="1">
            <a:spLocks noChangeArrowheads="1"/>
          </p:cNvSpPr>
          <p:nvPr/>
        </p:nvSpPr>
        <p:spPr bwMode="auto">
          <a:xfrm>
            <a:off x="1981200" y="3276600"/>
            <a:ext cx="32346900" cy="827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17600" tIns="208800" rIns="417600" bIns="208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a:solidFill>
                  <a:srgbClr val="000000"/>
                </a:solidFill>
                <a:latin typeface="Arial" panose="020B0604020202020204" pitchFamily="34" charset="0"/>
                <a:cs typeface="Lucida Sans Unicode" panose="020B0602030504020204" pitchFamily="34" charset="0"/>
              </a:defRPr>
            </a:lvl9pPr>
          </a:lstStyle>
          <a:p>
            <a:pPr algn="ctr" eaLnBrk="0" hangingPunct="0">
              <a:lnSpc>
                <a:spcPct val="110000"/>
              </a:lnSpc>
              <a:buClrTx/>
              <a:buFontTx/>
              <a:buNone/>
            </a:pPr>
            <a:r>
              <a:rPr lang="en-GB" altLang="en-US" sz="2400" baseline="30000" dirty="0">
                <a:solidFill>
                  <a:schemeClr val="tx1"/>
                </a:solidFill>
                <a:cs typeface="Arial" panose="020B0604020202020204" pitchFamily="34" charset="0"/>
              </a:rPr>
              <a:t>1</a:t>
            </a:r>
            <a:r>
              <a:rPr lang="en-GB" altLang="en-US" sz="2400" dirty="0">
                <a:solidFill>
                  <a:schemeClr val="tx1"/>
                </a:solidFill>
                <a:cs typeface="Arial" panose="020B0604020202020204" pitchFamily="34" charset="0"/>
              </a:rPr>
              <a:t> SECU-RAT, 25 rue de la </a:t>
            </a:r>
            <a:r>
              <a:rPr lang="en-GB" altLang="en-US" sz="2400" dirty="0" err="1">
                <a:solidFill>
                  <a:schemeClr val="tx1"/>
                </a:solidFill>
                <a:cs typeface="Arial" panose="020B0604020202020204" pitchFamily="34" charset="0"/>
              </a:rPr>
              <a:t>Grette</a:t>
            </a:r>
            <a:r>
              <a:rPr lang="en-GB" altLang="en-US" sz="2400" dirty="0">
                <a:solidFill>
                  <a:schemeClr val="tx1"/>
                </a:solidFill>
                <a:cs typeface="Arial" panose="020B0604020202020204" pitchFamily="34" charset="0"/>
              </a:rPr>
              <a:t> – 25000 BESANCON – France  </a:t>
            </a:r>
            <a:r>
              <a:rPr lang="en-GB" altLang="en-US" sz="2400" baseline="30000" dirty="0">
                <a:solidFill>
                  <a:schemeClr val="tx1"/>
                </a:solidFill>
                <a:cs typeface="Arial" panose="020B0604020202020204" pitchFamily="34" charset="0"/>
              </a:rPr>
              <a:t>2</a:t>
            </a:r>
            <a:r>
              <a:rPr lang="en-GB" altLang="en-US" sz="2400" dirty="0">
                <a:solidFill>
                  <a:schemeClr val="tx1"/>
                </a:solidFill>
                <a:cs typeface="Arial" panose="020B0604020202020204" pitchFamily="34" charset="0"/>
              </a:rPr>
              <a:t> </a:t>
            </a:r>
            <a:r>
              <a:rPr lang="en-GB" altLang="en-US" sz="2400" dirty="0" err="1">
                <a:solidFill>
                  <a:schemeClr val="tx1"/>
                </a:solidFill>
                <a:cs typeface="Arial" panose="020B0604020202020204" pitchFamily="34" charset="0"/>
              </a:rPr>
              <a:t>Faune</a:t>
            </a:r>
            <a:r>
              <a:rPr lang="en-GB" altLang="en-US" sz="2400" dirty="0">
                <a:solidFill>
                  <a:schemeClr val="tx1"/>
                </a:solidFill>
                <a:cs typeface="Arial" panose="020B0604020202020204" pitchFamily="34" charset="0"/>
              </a:rPr>
              <a:t> INNOV’ R&amp;D, 25 rue de la </a:t>
            </a:r>
            <a:r>
              <a:rPr lang="en-GB" altLang="en-US" sz="2400" dirty="0" err="1">
                <a:solidFill>
                  <a:schemeClr val="tx1"/>
                </a:solidFill>
                <a:cs typeface="Arial" panose="020B0604020202020204" pitchFamily="34" charset="0"/>
              </a:rPr>
              <a:t>Grette</a:t>
            </a:r>
            <a:r>
              <a:rPr lang="en-GB" altLang="en-US" sz="2400" dirty="0">
                <a:solidFill>
                  <a:schemeClr val="tx1"/>
                </a:solidFill>
                <a:cs typeface="Arial" panose="020B0604020202020204" pitchFamily="34" charset="0"/>
              </a:rPr>
              <a:t> – 25000 BESANCON – France / </a:t>
            </a:r>
            <a:r>
              <a:rPr lang="en-GB" altLang="en-US" sz="2400" i="1" u="sng" dirty="0">
                <a:solidFill>
                  <a:schemeClr val="tx1"/>
                </a:solidFill>
                <a:cs typeface="Arial" panose="020B0604020202020204" pitchFamily="34" charset="0"/>
                <a:hlinkClick r:id="rId3"/>
              </a:rPr>
              <a:t>contact@secu-rat.fr</a:t>
            </a:r>
            <a:r>
              <a:rPr lang="en-GB" altLang="en-US" sz="2400" i="1" u="sng" dirty="0">
                <a:solidFill>
                  <a:schemeClr val="tx1"/>
                </a:solidFill>
                <a:cs typeface="Arial" panose="020B0604020202020204" pitchFamily="34" charset="0"/>
              </a:rPr>
              <a:t> </a:t>
            </a:r>
          </a:p>
        </p:txBody>
      </p:sp>
      <p:sp>
        <p:nvSpPr>
          <p:cNvPr id="10" name="Text Box 8">
            <a:extLst>
              <a:ext uri="{FF2B5EF4-FFF2-40B4-BE49-F238E27FC236}">
                <a16:creationId xmlns:a16="http://schemas.microsoft.com/office/drawing/2014/main" id="{B837B730-1A14-CE90-E2AA-8ABBB1A57175}"/>
              </a:ext>
            </a:extLst>
          </p:cNvPr>
          <p:cNvSpPr txBox="1">
            <a:spLocks noChangeArrowheads="1"/>
          </p:cNvSpPr>
          <p:nvPr/>
        </p:nvSpPr>
        <p:spPr bwMode="auto">
          <a:xfrm>
            <a:off x="771524" y="10068633"/>
            <a:ext cx="7915275" cy="109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17600" tIns="208800" rIns="417600" bIns="208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Lucida Sans Unicode" panose="020B0602030504020204" pitchFamily="34" charset="0"/>
              </a:defRPr>
            </a:lvl9pPr>
          </a:lstStyle>
          <a:p>
            <a:pPr eaLnBrk="0" hangingPunct="0">
              <a:buClrTx/>
              <a:buFontTx/>
              <a:buNone/>
            </a:pPr>
            <a:r>
              <a:rPr lang="en-GB" altLang="en-US" sz="4400" b="1" dirty="0">
                <a:solidFill>
                  <a:schemeClr val="tx1"/>
                </a:solidFill>
                <a:cs typeface="Arial" panose="020B0604020202020204" pitchFamily="34" charset="0"/>
              </a:rPr>
              <a:t>MATERIAL &amp; METHODS</a:t>
            </a:r>
          </a:p>
        </p:txBody>
      </p:sp>
      <p:sp>
        <p:nvSpPr>
          <p:cNvPr id="23" name="ZoneTexte 22">
            <a:extLst>
              <a:ext uri="{FF2B5EF4-FFF2-40B4-BE49-F238E27FC236}">
                <a16:creationId xmlns:a16="http://schemas.microsoft.com/office/drawing/2014/main" id="{DF6D1C6F-EC45-F565-C520-F850E315AD0A}"/>
              </a:ext>
            </a:extLst>
          </p:cNvPr>
          <p:cNvSpPr txBox="1"/>
          <p:nvPr/>
        </p:nvSpPr>
        <p:spPr>
          <a:xfrm>
            <a:off x="1125009" y="11191527"/>
            <a:ext cx="6342164" cy="646331"/>
          </a:xfrm>
          <a:prstGeom prst="rect">
            <a:avLst/>
          </a:prstGeom>
          <a:noFill/>
        </p:spPr>
        <p:txBody>
          <a:bodyPr wrap="square">
            <a:spAutoFit/>
          </a:bodyPr>
          <a:lstStyle/>
          <a:p>
            <a:pPr marL="571500" indent="-571500">
              <a:buFont typeface="Arial" panose="020B0604020202020204" pitchFamily="34" charset="0"/>
              <a:buChar char="•"/>
            </a:pPr>
            <a:r>
              <a:rPr lang="en-GB" sz="3600" b="1" dirty="0">
                <a:latin typeface="Arial" panose="020B0604020202020204" pitchFamily="34" charset="0"/>
                <a:cs typeface="Arial" panose="020B0604020202020204" pitchFamily="34" charset="0"/>
              </a:rPr>
              <a:t>6 prototypes</a:t>
            </a:r>
          </a:p>
        </p:txBody>
      </p:sp>
      <p:sp>
        <p:nvSpPr>
          <p:cNvPr id="25" name="ZoneTexte 24">
            <a:extLst>
              <a:ext uri="{FF2B5EF4-FFF2-40B4-BE49-F238E27FC236}">
                <a16:creationId xmlns:a16="http://schemas.microsoft.com/office/drawing/2014/main" id="{F26D8966-1482-85D7-A6AC-B878AEEAA8B7}"/>
              </a:ext>
            </a:extLst>
          </p:cNvPr>
          <p:cNvSpPr txBox="1"/>
          <p:nvPr/>
        </p:nvSpPr>
        <p:spPr>
          <a:xfrm>
            <a:off x="1085850" y="20802600"/>
            <a:ext cx="9391729" cy="2123658"/>
          </a:xfrm>
          <a:prstGeom prst="rect">
            <a:avLst/>
          </a:prstGeom>
          <a:noFill/>
        </p:spPr>
        <p:txBody>
          <a:bodyPr wrap="square">
            <a:spAutoFit/>
          </a:bodyPr>
          <a:lstStyle/>
          <a:p>
            <a:pPr marL="285750" indent="-285750">
              <a:buFont typeface="Arial" panose="020B0604020202020204" pitchFamily="34" charset="0"/>
              <a:buChar char="•"/>
            </a:pPr>
            <a:r>
              <a:rPr lang="en-GB" sz="3200" dirty="0">
                <a:latin typeface="Arial" panose="020B0604020202020204" pitchFamily="34" charset="0"/>
                <a:cs typeface="Arial" panose="020B0604020202020204" pitchFamily="34" charset="0"/>
              </a:rPr>
              <a:t>Comparison with bait boxes in strategic areas</a:t>
            </a:r>
          </a:p>
          <a:p>
            <a:pPr marL="285750" indent="-285750">
              <a:buFont typeface="Arial" panose="020B0604020202020204" pitchFamily="34" charset="0"/>
              <a:buChar char="•"/>
            </a:pPr>
            <a:r>
              <a:rPr lang="en-GB" sz="3200" dirty="0">
                <a:latin typeface="Arial" panose="020B0604020202020204" pitchFamily="34" charset="0"/>
                <a:cs typeface="Arial" panose="020B0604020202020204" pitchFamily="34" charset="0"/>
              </a:rPr>
              <a:t>Amount of bait consumed</a:t>
            </a:r>
          </a:p>
          <a:p>
            <a:pPr marL="285750" indent="-285750">
              <a:buFont typeface="Arial" panose="020B0604020202020204" pitchFamily="34" charset="0"/>
              <a:buChar char="•"/>
            </a:pPr>
            <a:r>
              <a:rPr lang="en-GB" sz="3200" dirty="0">
                <a:latin typeface="Arial" panose="020B0604020202020204" pitchFamily="34" charset="0"/>
                <a:cs typeface="Arial" panose="020B0604020202020204" pitchFamily="34" charset="0"/>
              </a:rPr>
              <a:t>Motion detection</a:t>
            </a:r>
          </a:p>
          <a:p>
            <a:pPr marL="285750" indent="-285750">
              <a:buFont typeface="Arial" panose="020B0604020202020204" pitchFamily="34" charset="0"/>
              <a:buChar char="•"/>
            </a:pPr>
            <a:r>
              <a:rPr lang="en-GB" sz="3200" dirty="0">
                <a:latin typeface="Arial" panose="020B0604020202020204" pitchFamily="34" charset="0"/>
                <a:cs typeface="Arial" panose="020B0604020202020204" pitchFamily="34" charset="0"/>
              </a:rPr>
              <a:t>Video tracking</a:t>
            </a:r>
            <a:endParaRPr lang="en-GB" sz="3600" dirty="0">
              <a:latin typeface="Arial" panose="020B0604020202020204" pitchFamily="34" charset="0"/>
              <a:cs typeface="Arial" panose="020B0604020202020204" pitchFamily="34" charset="0"/>
            </a:endParaRPr>
          </a:p>
        </p:txBody>
      </p:sp>
      <p:sp>
        <p:nvSpPr>
          <p:cNvPr id="27" name="ZoneTexte 26">
            <a:extLst>
              <a:ext uri="{FF2B5EF4-FFF2-40B4-BE49-F238E27FC236}">
                <a16:creationId xmlns:a16="http://schemas.microsoft.com/office/drawing/2014/main" id="{EA800D59-63F7-0CEF-4574-761B2D6ED4CB}"/>
              </a:ext>
            </a:extLst>
          </p:cNvPr>
          <p:cNvSpPr txBox="1"/>
          <p:nvPr/>
        </p:nvSpPr>
        <p:spPr>
          <a:xfrm>
            <a:off x="1085850" y="23745825"/>
            <a:ext cx="9334578" cy="2769989"/>
          </a:xfrm>
          <a:prstGeom prst="rect">
            <a:avLst/>
          </a:prstGeom>
          <a:noFill/>
        </p:spPr>
        <p:txBody>
          <a:bodyPr wrap="square">
            <a:spAutoFit/>
          </a:bodyPr>
          <a:lstStyle/>
          <a:p>
            <a:pPr marL="342900" indent="-342900">
              <a:spcBef>
                <a:spcPts val="300"/>
              </a:spcBef>
              <a:buFont typeface="Arial" panose="020B0604020202020204" pitchFamily="34" charset="0"/>
              <a:buChar char="•"/>
            </a:pPr>
            <a:r>
              <a:rPr lang="en-GB" sz="3200" dirty="0">
                <a:latin typeface="Arial" panose="020B0604020202020204" pitchFamily="34" charset="0"/>
                <a:cs typeface="Arial" panose="020B0604020202020204" pitchFamily="34" charset="0"/>
              </a:rPr>
              <a:t>Green spaces and bushes</a:t>
            </a:r>
          </a:p>
          <a:p>
            <a:pPr marL="342900" indent="-342900">
              <a:spcBef>
                <a:spcPts val="300"/>
              </a:spcBef>
              <a:buFont typeface="Arial" panose="020B0604020202020204" pitchFamily="34" charset="0"/>
              <a:buChar char="•"/>
            </a:pPr>
            <a:r>
              <a:rPr lang="en-GB" sz="3200" dirty="0">
                <a:latin typeface="Arial" panose="020B0604020202020204" pitchFamily="34" charset="0"/>
                <a:cs typeface="Arial" panose="020B0604020202020204" pitchFamily="34" charset="0"/>
              </a:rPr>
              <a:t>Flowering meadows / flowerbeds</a:t>
            </a:r>
          </a:p>
          <a:p>
            <a:pPr marL="342900" indent="-342900">
              <a:spcBef>
                <a:spcPts val="300"/>
              </a:spcBef>
              <a:buFont typeface="Arial" panose="020B0604020202020204" pitchFamily="34" charset="0"/>
              <a:buChar char="•"/>
            </a:pPr>
            <a:r>
              <a:rPr lang="en-GB" sz="3200" dirty="0">
                <a:latin typeface="Arial" panose="020B0604020202020204" pitchFamily="34" charset="0"/>
                <a:cs typeface="Arial" panose="020B0604020202020204" pitchFamily="34" charset="0"/>
              </a:rPr>
              <a:t>Stream banks and bodies of water</a:t>
            </a:r>
          </a:p>
          <a:p>
            <a:pPr marL="342900" indent="-342900">
              <a:spcBef>
                <a:spcPts val="300"/>
              </a:spcBef>
              <a:buFont typeface="Arial" panose="020B0604020202020204" pitchFamily="34" charset="0"/>
              <a:buChar char="•"/>
            </a:pPr>
            <a:r>
              <a:rPr lang="en-GB" sz="3200" dirty="0">
                <a:latin typeface="Arial" panose="020B0604020202020204" pitchFamily="34" charset="0"/>
                <a:cs typeface="Arial" panose="020B0604020202020204" pitchFamily="34" charset="0"/>
              </a:rPr>
              <a:t>Car parks</a:t>
            </a:r>
          </a:p>
          <a:p>
            <a:pPr marL="342900" indent="-342900">
              <a:spcBef>
                <a:spcPts val="300"/>
              </a:spcBef>
              <a:buFont typeface="Arial" panose="020B0604020202020204" pitchFamily="34" charset="0"/>
              <a:buChar char="•"/>
            </a:pPr>
            <a:r>
              <a:rPr lang="en-GB" sz="3200" dirty="0">
                <a:latin typeface="Arial" panose="020B0604020202020204" pitchFamily="34" charset="0"/>
                <a:cs typeface="Arial" panose="020B0604020202020204" pitchFamily="34" charset="0"/>
              </a:rPr>
              <a:t>Picnic areas </a:t>
            </a:r>
            <a:r>
              <a:rPr lang="en-GB" sz="360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Children’s</a:t>
            </a:r>
            <a:r>
              <a:rPr lang="en-GB" sz="360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play areas</a:t>
            </a:r>
            <a:endParaRPr lang="en-GB" sz="3600" dirty="0">
              <a:latin typeface="Arial" panose="020B0604020202020204" pitchFamily="34" charset="0"/>
              <a:cs typeface="Arial" panose="020B0604020202020204" pitchFamily="34" charset="0"/>
            </a:endParaRPr>
          </a:p>
        </p:txBody>
      </p:sp>
      <p:pic>
        <p:nvPicPr>
          <p:cNvPr id="33" name="Graphique 32">
            <a:extLst>
              <a:ext uri="{FF2B5EF4-FFF2-40B4-BE49-F238E27FC236}">
                <a16:creationId xmlns:a16="http://schemas.microsoft.com/office/drawing/2014/main" id="{CE970C1B-D9E6-2671-2D8A-7E49ACCFC3F0}"/>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7464754" y="19521884"/>
            <a:ext cx="3099154" cy="791274"/>
          </a:xfrm>
          <a:prstGeom prst="rect">
            <a:avLst/>
          </a:prstGeom>
        </p:spPr>
      </p:pic>
      <p:sp>
        <p:nvSpPr>
          <p:cNvPr id="34" name="ZoneTexte 33">
            <a:extLst>
              <a:ext uri="{FF2B5EF4-FFF2-40B4-BE49-F238E27FC236}">
                <a16:creationId xmlns:a16="http://schemas.microsoft.com/office/drawing/2014/main" id="{FF6E14D2-D659-5BD7-2191-D6644B131B14}"/>
              </a:ext>
            </a:extLst>
          </p:cNvPr>
          <p:cNvSpPr txBox="1"/>
          <p:nvPr/>
        </p:nvSpPr>
        <p:spPr>
          <a:xfrm>
            <a:off x="1177924" y="19307176"/>
            <a:ext cx="11962655" cy="1077218"/>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Inspired from guidance on the</a:t>
            </a:r>
          </a:p>
          <a:p>
            <a:r>
              <a:rPr lang="en-GB" sz="3200" b="1" dirty="0">
                <a:latin typeface="Arial" panose="020B0604020202020204" pitchFamily="34" charset="0"/>
                <a:cs typeface="Arial" panose="020B0604020202020204" pitchFamily="34" charset="0"/>
              </a:rPr>
              <a:t>Biocidal Products Regulation</a:t>
            </a:r>
          </a:p>
        </p:txBody>
      </p:sp>
      <p:sp>
        <p:nvSpPr>
          <p:cNvPr id="8" name="ZoneTexte 7">
            <a:extLst>
              <a:ext uri="{FF2B5EF4-FFF2-40B4-BE49-F238E27FC236}">
                <a16:creationId xmlns:a16="http://schemas.microsoft.com/office/drawing/2014/main" id="{913C6BE0-11CB-7515-3C94-3FFC2AEAA05A}"/>
              </a:ext>
            </a:extLst>
          </p:cNvPr>
          <p:cNvSpPr txBox="1"/>
          <p:nvPr/>
        </p:nvSpPr>
        <p:spPr>
          <a:xfrm>
            <a:off x="-5709319" y="14995942"/>
            <a:ext cx="441146" cy="646331"/>
          </a:xfrm>
          <a:prstGeom prst="rect">
            <a:avLst/>
          </a:prstGeom>
          <a:noFill/>
          <a:ln>
            <a:noFill/>
          </a:ln>
        </p:spPr>
        <p:txBody>
          <a:bodyPr wrap="none" rtlCol="0">
            <a:spAutoFit/>
          </a:bodyPr>
          <a:lstStyle/>
          <a:p>
            <a:r>
              <a:rPr lang="en-GB" sz="3600" dirty="0">
                <a:latin typeface="Arial" panose="020B0604020202020204" pitchFamily="34" charset="0"/>
                <a:cs typeface="Arial" panose="020B0604020202020204" pitchFamily="34" charset="0"/>
              </a:rPr>
              <a:t>2</a:t>
            </a:r>
          </a:p>
        </p:txBody>
      </p:sp>
      <p:sp>
        <p:nvSpPr>
          <p:cNvPr id="22" name="ZoneTexte 21">
            <a:extLst>
              <a:ext uri="{FF2B5EF4-FFF2-40B4-BE49-F238E27FC236}">
                <a16:creationId xmlns:a16="http://schemas.microsoft.com/office/drawing/2014/main" id="{72C8EE11-4B4C-73A6-F70A-AAD8A5C60847}"/>
              </a:ext>
            </a:extLst>
          </p:cNvPr>
          <p:cNvSpPr txBox="1"/>
          <p:nvPr/>
        </p:nvSpPr>
        <p:spPr>
          <a:xfrm>
            <a:off x="-5709319" y="16443015"/>
            <a:ext cx="441146" cy="646331"/>
          </a:xfrm>
          <a:prstGeom prst="rect">
            <a:avLst/>
          </a:prstGeom>
          <a:noFill/>
          <a:ln>
            <a:noFill/>
          </a:ln>
        </p:spPr>
        <p:txBody>
          <a:bodyPr wrap="none" rtlCol="0">
            <a:spAutoFit/>
          </a:bodyPr>
          <a:lstStyle/>
          <a:p>
            <a:r>
              <a:rPr lang="en-GB" sz="3600" dirty="0">
                <a:latin typeface="Arial" panose="020B0604020202020204" pitchFamily="34" charset="0"/>
                <a:cs typeface="Arial" panose="020B0604020202020204" pitchFamily="34" charset="0"/>
              </a:rPr>
              <a:t>4</a:t>
            </a:r>
          </a:p>
        </p:txBody>
      </p:sp>
      <p:sp>
        <p:nvSpPr>
          <p:cNvPr id="24" name="ZoneTexte 23">
            <a:extLst>
              <a:ext uri="{FF2B5EF4-FFF2-40B4-BE49-F238E27FC236}">
                <a16:creationId xmlns:a16="http://schemas.microsoft.com/office/drawing/2014/main" id="{F4EF38B6-C394-79C7-671E-EDCF350EC52B}"/>
              </a:ext>
            </a:extLst>
          </p:cNvPr>
          <p:cNvSpPr txBox="1"/>
          <p:nvPr/>
        </p:nvSpPr>
        <p:spPr>
          <a:xfrm>
            <a:off x="-4661446" y="14475992"/>
            <a:ext cx="1851789" cy="646331"/>
          </a:xfrm>
          <a:prstGeom prst="rect">
            <a:avLst/>
          </a:prstGeom>
          <a:noFill/>
          <a:ln>
            <a:noFill/>
          </a:ln>
        </p:spPr>
        <p:txBody>
          <a:bodyPr wrap="none" rtlCol="0">
            <a:spAutoFit/>
          </a:bodyPr>
          <a:lstStyle/>
          <a:p>
            <a:r>
              <a:rPr lang="en-GB" sz="3600" dirty="0">
                <a:latin typeface="Arial" panose="020B0604020202020204" pitchFamily="34" charset="0"/>
                <a:cs typeface="Arial" panose="020B0604020202020204" pitchFamily="34" charset="0"/>
              </a:rPr>
              <a:t>Bait box</a:t>
            </a:r>
          </a:p>
        </p:txBody>
      </p:sp>
      <p:sp>
        <p:nvSpPr>
          <p:cNvPr id="26" name="ZoneTexte 25">
            <a:extLst>
              <a:ext uri="{FF2B5EF4-FFF2-40B4-BE49-F238E27FC236}">
                <a16:creationId xmlns:a16="http://schemas.microsoft.com/office/drawing/2014/main" id="{CC8043AB-5BDC-FB9E-9FA8-E349E70C847A}"/>
              </a:ext>
            </a:extLst>
          </p:cNvPr>
          <p:cNvSpPr txBox="1"/>
          <p:nvPr/>
        </p:nvSpPr>
        <p:spPr>
          <a:xfrm>
            <a:off x="-4661446" y="15297604"/>
            <a:ext cx="4237057" cy="646331"/>
          </a:xfrm>
          <a:prstGeom prst="rect">
            <a:avLst/>
          </a:prstGeom>
          <a:noFill/>
          <a:ln>
            <a:noFill/>
          </a:ln>
        </p:spPr>
        <p:txBody>
          <a:bodyPr wrap="none" rtlCol="0">
            <a:spAutoFit/>
          </a:bodyPr>
          <a:lstStyle/>
          <a:p>
            <a:r>
              <a:rPr lang="en-GB" sz="3600" dirty="0">
                <a:latin typeface="Arial" panose="020B0604020202020204" pitchFamily="34" charset="0"/>
                <a:cs typeface="Arial" panose="020B0604020202020204" pitchFamily="34" charset="0"/>
              </a:rPr>
              <a:t>Home made drawer</a:t>
            </a:r>
          </a:p>
        </p:txBody>
      </p:sp>
      <p:sp>
        <p:nvSpPr>
          <p:cNvPr id="28" name="ZoneTexte 27">
            <a:extLst>
              <a:ext uri="{FF2B5EF4-FFF2-40B4-BE49-F238E27FC236}">
                <a16:creationId xmlns:a16="http://schemas.microsoft.com/office/drawing/2014/main" id="{0612D60F-CB4A-9742-F82D-9B3E34899159}"/>
              </a:ext>
            </a:extLst>
          </p:cNvPr>
          <p:cNvSpPr txBox="1"/>
          <p:nvPr/>
        </p:nvSpPr>
        <p:spPr>
          <a:xfrm>
            <a:off x="-4661446" y="16255899"/>
            <a:ext cx="1851789" cy="646331"/>
          </a:xfrm>
          <a:prstGeom prst="rect">
            <a:avLst/>
          </a:prstGeom>
          <a:noFill/>
          <a:ln>
            <a:noFill/>
          </a:ln>
        </p:spPr>
        <p:txBody>
          <a:bodyPr wrap="none" rtlCol="0">
            <a:spAutoFit/>
          </a:bodyPr>
          <a:lstStyle/>
          <a:p>
            <a:r>
              <a:rPr lang="en-GB" sz="3600" dirty="0">
                <a:latin typeface="Arial" panose="020B0604020202020204" pitchFamily="34" charset="0"/>
                <a:cs typeface="Arial" panose="020B0604020202020204" pitchFamily="34" charset="0"/>
              </a:rPr>
              <a:t>Bait box</a:t>
            </a:r>
          </a:p>
        </p:txBody>
      </p:sp>
      <p:sp>
        <p:nvSpPr>
          <p:cNvPr id="29" name="ZoneTexte 28">
            <a:extLst>
              <a:ext uri="{FF2B5EF4-FFF2-40B4-BE49-F238E27FC236}">
                <a16:creationId xmlns:a16="http://schemas.microsoft.com/office/drawing/2014/main" id="{AB3CF7A7-0CD1-8B33-1E1C-A56015DDB1DA}"/>
              </a:ext>
            </a:extLst>
          </p:cNvPr>
          <p:cNvSpPr txBox="1"/>
          <p:nvPr/>
        </p:nvSpPr>
        <p:spPr>
          <a:xfrm>
            <a:off x="-4671705" y="16827814"/>
            <a:ext cx="3724096" cy="646331"/>
          </a:xfrm>
          <a:prstGeom prst="rect">
            <a:avLst/>
          </a:prstGeom>
          <a:noFill/>
          <a:ln>
            <a:noFill/>
          </a:ln>
        </p:spPr>
        <p:txBody>
          <a:bodyPr wrap="none" rtlCol="0">
            <a:spAutoFit/>
          </a:bodyPr>
          <a:lstStyle/>
          <a:p>
            <a:r>
              <a:rPr lang="en-GB" sz="3600" dirty="0">
                <a:latin typeface="Arial" panose="020B0604020202020204" pitchFamily="34" charset="0"/>
                <a:cs typeface="Arial" panose="020B0604020202020204" pitchFamily="34" charset="0"/>
              </a:rPr>
              <a:t>Home made </a:t>
            </a:r>
            <a:r>
              <a:rPr lang="en-GB" sz="3600" dirty="0" err="1">
                <a:latin typeface="Arial" panose="020B0604020202020204" pitchFamily="34" charset="0"/>
                <a:cs typeface="Arial" panose="020B0604020202020204" pitchFamily="34" charset="0"/>
              </a:rPr>
              <a:t>tiroir</a:t>
            </a:r>
            <a:endParaRPr lang="en-GB" sz="3600" dirty="0">
              <a:latin typeface="Arial" panose="020B0604020202020204" pitchFamily="34" charset="0"/>
              <a:cs typeface="Arial" panose="020B0604020202020204" pitchFamily="34" charset="0"/>
            </a:endParaRPr>
          </a:p>
        </p:txBody>
      </p:sp>
      <p:sp>
        <p:nvSpPr>
          <p:cNvPr id="30" name="ZoneTexte 29">
            <a:extLst>
              <a:ext uri="{FF2B5EF4-FFF2-40B4-BE49-F238E27FC236}">
                <a16:creationId xmlns:a16="http://schemas.microsoft.com/office/drawing/2014/main" id="{B693267F-121F-A783-A8B0-3428F74C6488}"/>
              </a:ext>
            </a:extLst>
          </p:cNvPr>
          <p:cNvSpPr txBox="1"/>
          <p:nvPr/>
        </p:nvSpPr>
        <p:spPr>
          <a:xfrm>
            <a:off x="-5709319" y="18213696"/>
            <a:ext cx="441146" cy="646331"/>
          </a:xfrm>
          <a:prstGeom prst="rect">
            <a:avLst/>
          </a:prstGeom>
          <a:noFill/>
          <a:ln>
            <a:noFill/>
          </a:ln>
        </p:spPr>
        <p:txBody>
          <a:bodyPr wrap="none" rtlCol="0">
            <a:spAutoFit/>
          </a:bodyPr>
          <a:lstStyle/>
          <a:p>
            <a:r>
              <a:rPr lang="en-GB" sz="3600" dirty="0">
                <a:latin typeface="Arial" panose="020B0604020202020204" pitchFamily="34" charset="0"/>
                <a:cs typeface="Arial" panose="020B0604020202020204" pitchFamily="34" charset="0"/>
              </a:rPr>
              <a:t>2</a:t>
            </a:r>
          </a:p>
        </p:txBody>
      </p:sp>
      <p:sp>
        <p:nvSpPr>
          <p:cNvPr id="31" name="ZoneTexte 30">
            <a:extLst>
              <a:ext uri="{FF2B5EF4-FFF2-40B4-BE49-F238E27FC236}">
                <a16:creationId xmlns:a16="http://schemas.microsoft.com/office/drawing/2014/main" id="{0D78B828-22FC-5203-1CD8-44BE8070C18E}"/>
              </a:ext>
            </a:extLst>
          </p:cNvPr>
          <p:cNvSpPr txBox="1"/>
          <p:nvPr/>
        </p:nvSpPr>
        <p:spPr>
          <a:xfrm>
            <a:off x="-4661446" y="17988681"/>
            <a:ext cx="1851789" cy="646331"/>
          </a:xfrm>
          <a:prstGeom prst="rect">
            <a:avLst/>
          </a:prstGeom>
          <a:noFill/>
          <a:ln>
            <a:noFill/>
          </a:ln>
        </p:spPr>
        <p:txBody>
          <a:bodyPr wrap="none" rtlCol="0">
            <a:spAutoFit/>
          </a:bodyPr>
          <a:lstStyle/>
          <a:p>
            <a:r>
              <a:rPr lang="en-GB" sz="3600" dirty="0">
                <a:latin typeface="Arial" panose="020B0604020202020204" pitchFamily="34" charset="0"/>
                <a:cs typeface="Arial" panose="020B0604020202020204" pitchFamily="34" charset="0"/>
              </a:rPr>
              <a:t>Bait box</a:t>
            </a:r>
          </a:p>
        </p:txBody>
      </p:sp>
      <p:sp>
        <p:nvSpPr>
          <p:cNvPr id="32" name="ZoneTexte 31">
            <a:extLst>
              <a:ext uri="{FF2B5EF4-FFF2-40B4-BE49-F238E27FC236}">
                <a16:creationId xmlns:a16="http://schemas.microsoft.com/office/drawing/2014/main" id="{F6539695-402A-310B-8FCA-3014BC253D02}"/>
              </a:ext>
            </a:extLst>
          </p:cNvPr>
          <p:cNvSpPr txBox="1"/>
          <p:nvPr/>
        </p:nvSpPr>
        <p:spPr>
          <a:xfrm>
            <a:off x="-4642519" y="18520237"/>
            <a:ext cx="4237057" cy="646331"/>
          </a:xfrm>
          <a:prstGeom prst="rect">
            <a:avLst/>
          </a:prstGeom>
          <a:noFill/>
          <a:ln>
            <a:noFill/>
          </a:ln>
        </p:spPr>
        <p:txBody>
          <a:bodyPr wrap="none" rtlCol="0">
            <a:spAutoFit/>
          </a:bodyPr>
          <a:lstStyle/>
          <a:p>
            <a:r>
              <a:rPr lang="en-GB" sz="3600" dirty="0">
                <a:latin typeface="Arial" panose="020B0604020202020204" pitchFamily="34" charset="0"/>
                <a:cs typeface="Arial" panose="020B0604020202020204" pitchFamily="34" charset="0"/>
              </a:rPr>
              <a:t>Home made drawer</a:t>
            </a:r>
          </a:p>
        </p:txBody>
      </p:sp>
      <p:sp>
        <p:nvSpPr>
          <p:cNvPr id="11" name="Organigramme : Délai 10">
            <a:extLst>
              <a:ext uri="{FF2B5EF4-FFF2-40B4-BE49-F238E27FC236}">
                <a16:creationId xmlns:a16="http://schemas.microsoft.com/office/drawing/2014/main" id="{FAE4FA68-1A1E-43F3-CC9B-F2D9C08AA094}"/>
              </a:ext>
            </a:extLst>
          </p:cNvPr>
          <p:cNvSpPr/>
          <p:nvPr/>
        </p:nvSpPr>
        <p:spPr>
          <a:xfrm rot="16200000">
            <a:off x="-7534037" y="15928321"/>
            <a:ext cx="610492" cy="461509"/>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 name="Trapèze 11">
            <a:extLst>
              <a:ext uri="{FF2B5EF4-FFF2-40B4-BE49-F238E27FC236}">
                <a16:creationId xmlns:a16="http://schemas.microsoft.com/office/drawing/2014/main" id="{0ECDF637-0CE2-29EC-C4FE-56CA161B57C2}"/>
              </a:ext>
            </a:extLst>
          </p:cNvPr>
          <p:cNvSpPr/>
          <p:nvPr/>
        </p:nvSpPr>
        <p:spPr>
          <a:xfrm>
            <a:off x="-8302848" y="18282551"/>
            <a:ext cx="2148115" cy="508620"/>
          </a:xfrm>
          <a:prstGeom prst="trapezoid">
            <a:avLst>
              <a:gd name="adj" fmla="val 4782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ZoneTexte 13">
            <a:extLst>
              <a:ext uri="{FF2B5EF4-FFF2-40B4-BE49-F238E27FC236}">
                <a16:creationId xmlns:a16="http://schemas.microsoft.com/office/drawing/2014/main" id="{38B98C6B-4549-9D72-447E-B92EB457795C}"/>
              </a:ext>
            </a:extLst>
          </p:cNvPr>
          <p:cNvSpPr txBox="1"/>
          <p:nvPr/>
        </p:nvSpPr>
        <p:spPr>
          <a:xfrm>
            <a:off x="-8084034" y="13083033"/>
            <a:ext cx="2159566" cy="646331"/>
          </a:xfrm>
          <a:prstGeom prst="rect">
            <a:avLst/>
          </a:prstGeom>
          <a:noFill/>
        </p:spPr>
        <p:txBody>
          <a:bodyPr wrap="none" rtlCol="0">
            <a:spAutoFit/>
          </a:bodyPr>
          <a:lstStyle/>
          <a:p>
            <a:r>
              <a:rPr lang="en-GB" sz="3600" dirty="0">
                <a:latin typeface="Arial" panose="020B0604020202020204" pitchFamily="34" charset="0"/>
                <a:cs typeface="Arial" panose="020B0604020202020204" pitchFamily="34" charset="0"/>
              </a:rPr>
              <a:t>Openings</a:t>
            </a:r>
          </a:p>
        </p:txBody>
      </p:sp>
      <p:sp>
        <p:nvSpPr>
          <p:cNvPr id="16" name="ZoneTexte 15">
            <a:extLst>
              <a:ext uri="{FF2B5EF4-FFF2-40B4-BE49-F238E27FC236}">
                <a16:creationId xmlns:a16="http://schemas.microsoft.com/office/drawing/2014/main" id="{166FCC91-D32C-BD3E-43B7-AFC9F96E1CDD}"/>
              </a:ext>
            </a:extLst>
          </p:cNvPr>
          <p:cNvSpPr txBox="1"/>
          <p:nvPr/>
        </p:nvSpPr>
        <p:spPr>
          <a:xfrm>
            <a:off x="-7769180" y="13606723"/>
            <a:ext cx="1518364" cy="646331"/>
          </a:xfrm>
          <a:prstGeom prst="rect">
            <a:avLst/>
          </a:prstGeom>
          <a:noFill/>
        </p:spPr>
        <p:txBody>
          <a:bodyPr wrap="none" rtlCol="0">
            <a:spAutoFit/>
          </a:bodyPr>
          <a:lstStyle/>
          <a:p>
            <a:r>
              <a:rPr lang="en-GB" sz="3600" dirty="0">
                <a:latin typeface="Arial" panose="020B0604020202020204" pitchFamily="34" charset="0"/>
                <a:cs typeface="Arial" panose="020B0604020202020204" pitchFamily="34" charset="0"/>
              </a:rPr>
              <a:t>Shape</a:t>
            </a:r>
          </a:p>
        </p:txBody>
      </p:sp>
      <p:sp>
        <p:nvSpPr>
          <p:cNvPr id="35" name="ZoneTexte 34">
            <a:extLst>
              <a:ext uri="{FF2B5EF4-FFF2-40B4-BE49-F238E27FC236}">
                <a16:creationId xmlns:a16="http://schemas.microsoft.com/office/drawing/2014/main" id="{848F2440-52AC-033F-1022-B4682E38A230}"/>
              </a:ext>
            </a:extLst>
          </p:cNvPr>
          <p:cNvSpPr txBox="1"/>
          <p:nvPr/>
        </p:nvSpPr>
        <p:spPr>
          <a:xfrm>
            <a:off x="-5733592" y="13574275"/>
            <a:ext cx="902811" cy="646331"/>
          </a:xfrm>
          <a:prstGeom prst="rect">
            <a:avLst/>
          </a:prstGeom>
          <a:noFill/>
          <a:ln>
            <a:noFill/>
          </a:ln>
        </p:spPr>
        <p:txBody>
          <a:bodyPr wrap="none" rtlCol="0">
            <a:spAutoFit/>
          </a:bodyPr>
          <a:lstStyle/>
          <a:p>
            <a:r>
              <a:rPr lang="en-GB" sz="3600" dirty="0">
                <a:latin typeface="Arial" panose="020B0604020202020204" pitchFamily="34" charset="0"/>
                <a:cs typeface="Arial" panose="020B0604020202020204" pitchFamily="34" charset="0"/>
              </a:rPr>
              <a:t>Nb.</a:t>
            </a:r>
          </a:p>
        </p:txBody>
      </p:sp>
      <p:sp>
        <p:nvSpPr>
          <p:cNvPr id="17" name="ZoneTexte 16">
            <a:extLst>
              <a:ext uri="{FF2B5EF4-FFF2-40B4-BE49-F238E27FC236}">
                <a16:creationId xmlns:a16="http://schemas.microsoft.com/office/drawing/2014/main" id="{122BD809-BE6F-266E-7D93-3D7DD88C5F52}"/>
              </a:ext>
            </a:extLst>
          </p:cNvPr>
          <p:cNvSpPr txBox="1"/>
          <p:nvPr/>
        </p:nvSpPr>
        <p:spPr>
          <a:xfrm>
            <a:off x="-3735552" y="13654380"/>
            <a:ext cx="1800493" cy="646331"/>
          </a:xfrm>
          <a:prstGeom prst="rect">
            <a:avLst/>
          </a:prstGeom>
          <a:noFill/>
          <a:ln>
            <a:noFill/>
          </a:ln>
        </p:spPr>
        <p:txBody>
          <a:bodyPr wrap="none" rtlCol="0">
            <a:spAutoFit/>
          </a:bodyPr>
          <a:lstStyle/>
          <a:p>
            <a:r>
              <a:rPr lang="en-GB" sz="3600" dirty="0">
                <a:latin typeface="Arial" panose="020B0604020202020204" pitchFamily="34" charset="0"/>
                <a:cs typeface="Arial" panose="020B0604020202020204" pitchFamily="34" charset="0"/>
              </a:rPr>
              <a:t>Content</a:t>
            </a:r>
          </a:p>
        </p:txBody>
      </p:sp>
      <p:cxnSp>
        <p:nvCxnSpPr>
          <p:cNvPr id="37" name="Connecteur droit 36">
            <a:extLst>
              <a:ext uri="{FF2B5EF4-FFF2-40B4-BE49-F238E27FC236}">
                <a16:creationId xmlns:a16="http://schemas.microsoft.com/office/drawing/2014/main" id="{3F1E0644-7FA1-AAEB-639B-E6893F71240D}"/>
              </a:ext>
            </a:extLst>
          </p:cNvPr>
          <p:cNvCxnSpPr/>
          <p:nvPr/>
        </p:nvCxnSpPr>
        <p:spPr>
          <a:xfrm>
            <a:off x="-8302848" y="14475992"/>
            <a:ext cx="78784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948B8FAE-62E6-C99E-D94B-8ED4B099B3DD}"/>
              </a:ext>
            </a:extLst>
          </p:cNvPr>
          <p:cNvCxnSpPr/>
          <p:nvPr/>
        </p:nvCxnSpPr>
        <p:spPr>
          <a:xfrm>
            <a:off x="-8267711" y="19190591"/>
            <a:ext cx="78784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89AAA8F9-3593-69A0-664C-DAE4D7C66649}"/>
              </a:ext>
            </a:extLst>
          </p:cNvPr>
          <p:cNvSpPr txBox="1"/>
          <p:nvPr/>
        </p:nvSpPr>
        <p:spPr>
          <a:xfrm>
            <a:off x="1149350" y="18510005"/>
            <a:ext cx="5609228" cy="646331"/>
          </a:xfrm>
          <a:prstGeom prst="rect">
            <a:avLst/>
          </a:prstGeom>
          <a:noFill/>
        </p:spPr>
        <p:txBody>
          <a:bodyPr wrap="none" rtlCol="0">
            <a:spAutoFit/>
          </a:bodyPr>
          <a:lstStyle/>
          <a:p>
            <a:pPr marL="571500" indent="-571500">
              <a:buFont typeface="Arial" panose="020B0604020202020204" pitchFamily="34" charset="0"/>
              <a:buChar char="•"/>
            </a:pPr>
            <a:r>
              <a:rPr lang="en-GB" sz="3600" b="1" dirty="0">
                <a:latin typeface="Arial" panose="020B0604020202020204" pitchFamily="34" charset="0"/>
                <a:cs typeface="Arial" panose="020B0604020202020204" pitchFamily="34" charset="0"/>
              </a:rPr>
              <a:t>Protocol of evaluation</a:t>
            </a:r>
          </a:p>
        </p:txBody>
      </p:sp>
      <p:sp>
        <p:nvSpPr>
          <p:cNvPr id="40" name="ZoneTexte 39">
            <a:extLst>
              <a:ext uri="{FF2B5EF4-FFF2-40B4-BE49-F238E27FC236}">
                <a16:creationId xmlns:a16="http://schemas.microsoft.com/office/drawing/2014/main" id="{97E72F71-C8E3-C083-4C4C-1E9B930A30AF}"/>
              </a:ext>
            </a:extLst>
          </p:cNvPr>
          <p:cNvSpPr txBox="1"/>
          <p:nvPr/>
        </p:nvSpPr>
        <p:spPr>
          <a:xfrm>
            <a:off x="1192495" y="23002876"/>
            <a:ext cx="5134867" cy="584775"/>
          </a:xfrm>
          <a:prstGeom prst="rect">
            <a:avLst/>
          </a:prstGeom>
          <a:noFill/>
        </p:spPr>
        <p:txBody>
          <a:bodyPr wrap="square" rtlCol="0">
            <a:spAutoFit/>
          </a:bodyPr>
          <a:lstStyle/>
          <a:p>
            <a:r>
              <a:rPr lang="fr-FR" sz="3200" b="1" dirty="0" err="1">
                <a:latin typeface="Arial" panose="020B0604020202020204" pitchFamily="34" charset="0"/>
                <a:cs typeface="Arial" panose="020B0604020202020204" pitchFamily="34" charset="0"/>
              </a:rPr>
              <a:t>Tested</a:t>
            </a:r>
            <a:r>
              <a:rPr lang="fr-FR" sz="3200" b="1" dirty="0">
                <a:latin typeface="Arial" panose="020B0604020202020204" pitchFamily="34" charset="0"/>
                <a:cs typeface="Arial" panose="020B0604020202020204" pitchFamily="34" charset="0"/>
              </a:rPr>
              <a:t> in real conditions</a:t>
            </a:r>
          </a:p>
        </p:txBody>
      </p:sp>
      <p:graphicFrame>
        <p:nvGraphicFramePr>
          <p:cNvPr id="41" name="Graphique 40">
            <a:extLst>
              <a:ext uri="{FF2B5EF4-FFF2-40B4-BE49-F238E27FC236}">
                <a16:creationId xmlns:a16="http://schemas.microsoft.com/office/drawing/2014/main" id="{C5D99957-03DD-99C5-264C-050BC475E372}"/>
              </a:ext>
            </a:extLst>
          </p:cNvPr>
          <p:cNvGraphicFramePr>
            <a:graphicFrameLocks/>
          </p:cNvGraphicFramePr>
          <p:nvPr>
            <p:extLst>
              <p:ext uri="{D42A27DB-BD31-4B8C-83A1-F6EECF244321}">
                <p14:modId xmlns:p14="http://schemas.microsoft.com/office/powerpoint/2010/main" val="1723672772"/>
              </p:ext>
            </p:extLst>
          </p:nvPr>
        </p:nvGraphicFramePr>
        <p:xfrm>
          <a:off x="12429690" y="14590810"/>
          <a:ext cx="8972786" cy="5649652"/>
        </p:xfrm>
        <a:graphic>
          <a:graphicData uri="http://schemas.openxmlformats.org/drawingml/2006/chart">
            <c:chart xmlns:c="http://schemas.openxmlformats.org/drawingml/2006/chart" xmlns:r="http://schemas.openxmlformats.org/officeDocument/2006/relationships" r:id="rId6"/>
          </a:graphicData>
        </a:graphic>
      </p:graphicFrame>
      <p:pic>
        <p:nvPicPr>
          <p:cNvPr id="43" name="Image 42">
            <a:extLst>
              <a:ext uri="{FF2B5EF4-FFF2-40B4-BE49-F238E27FC236}">
                <a16:creationId xmlns:a16="http://schemas.microsoft.com/office/drawing/2014/main" id="{E45BFC8C-0F12-40EE-F422-2E5A74504F4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953901" y="14249541"/>
            <a:ext cx="2728687" cy="2241965"/>
          </a:xfrm>
          <a:prstGeom prst="roundRect">
            <a:avLst>
              <a:gd name="adj" fmla="val 16667"/>
            </a:avLst>
          </a:prstGeom>
          <a:ln w="76200">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4" name="Text Box 8">
            <a:extLst>
              <a:ext uri="{FF2B5EF4-FFF2-40B4-BE49-F238E27FC236}">
                <a16:creationId xmlns:a16="http://schemas.microsoft.com/office/drawing/2014/main" id="{28D02ACC-4832-5B71-675B-6562ADF7591E}"/>
              </a:ext>
            </a:extLst>
          </p:cNvPr>
          <p:cNvSpPr txBox="1">
            <a:spLocks noChangeArrowheads="1"/>
          </p:cNvSpPr>
          <p:nvPr/>
        </p:nvSpPr>
        <p:spPr bwMode="auto">
          <a:xfrm>
            <a:off x="12023699" y="10065828"/>
            <a:ext cx="3435220" cy="109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17600" tIns="208800" rIns="417600" bIns="208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Lucida Sans Unicode" panose="020B0602030504020204" pitchFamily="34" charset="0"/>
              </a:defRPr>
            </a:lvl9pPr>
          </a:lstStyle>
          <a:p>
            <a:pPr eaLnBrk="0" hangingPunct="0">
              <a:buClrTx/>
              <a:buFontTx/>
              <a:buNone/>
            </a:pPr>
            <a:r>
              <a:rPr lang="en-GB" altLang="en-US" sz="4400" b="1" dirty="0">
                <a:solidFill>
                  <a:schemeClr val="tx1"/>
                </a:solidFill>
                <a:cs typeface="Arial" panose="020B0604020202020204" pitchFamily="34" charset="0"/>
              </a:rPr>
              <a:t>RESULTS</a:t>
            </a:r>
          </a:p>
        </p:txBody>
      </p:sp>
      <p:sp>
        <p:nvSpPr>
          <p:cNvPr id="45" name="ZoneTexte 44">
            <a:extLst>
              <a:ext uri="{FF2B5EF4-FFF2-40B4-BE49-F238E27FC236}">
                <a16:creationId xmlns:a16="http://schemas.microsoft.com/office/drawing/2014/main" id="{0E4AC358-80D1-E1C0-6C8D-4EAB78926768}"/>
              </a:ext>
            </a:extLst>
          </p:cNvPr>
          <p:cNvSpPr txBox="1"/>
          <p:nvPr/>
        </p:nvSpPr>
        <p:spPr>
          <a:xfrm>
            <a:off x="12348430" y="13769848"/>
            <a:ext cx="6216189" cy="646331"/>
          </a:xfrm>
          <a:prstGeom prst="rect">
            <a:avLst/>
          </a:prstGeom>
          <a:noFill/>
        </p:spPr>
        <p:txBody>
          <a:bodyPr wrap="none" rtlCol="0">
            <a:spAutoFit/>
          </a:bodyPr>
          <a:lstStyle/>
          <a:p>
            <a:pPr marL="571500" indent="-571500">
              <a:buFont typeface="Arial" panose="020B0604020202020204" pitchFamily="34" charset="0"/>
              <a:buChar char="•"/>
            </a:pPr>
            <a:r>
              <a:rPr lang="en-GB" sz="3600" b="1" dirty="0">
                <a:latin typeface="Arial" panose="020B0604020202020204" pitchFamily="34" charset="0"/>
                <a:cs typeface="Arial" panose="020B0604020202020204" pitchFamily="34" charset="0"/>
              </a:rPr>
              <a:t>SECU-RAT </a:t>
            </a:r>
            <a:r>
              <a:rPr lang="en-GB" sz="3600" b="1" i="1" dirty="0">
                <a:latin typeface="Arial" panose="020B0604020202020204" pitchFamily="34" charset="0"/>
                <a:cs typeface="Arial" panose="020B0604020202020204" pitchFamily="34" charset="0"/>
              </a:rPr>
              <a:t>vs</a:t>
            </a:r>
            <a:r>
              <a:rPr lang="en-GB" sz="3600" b="1" dirty="0">
                <a:latin typeface="Arial" panose="020B0604020202020204" pitchFamily="34" charset="0"/>
                <a:cs typeface="Arial" panose="020B0604020202020204" pitchFamily="34" charset="0"/>
              </a:rPr>
              <a:t> Bait boxes</a:t>
            </a:r>
          </a:p>
        </p:txBody>
      </p:sp>
      <p:cxnSp>
        <p:nvCxnSpPr>
          <p:cNvPr id="53" name="Connecteur droit avec flèche 52">
            <a:extLst>
              <a:ext uri="{FF2B5EF4-FFF2-40B4-BE49-F238E27FC236}">
                <a16:creationId xmlns:a16="http://schemas.microsoft.com/office/drawing/2014/main" id="{78CE094B-9D27-1C35-5A9E-0D475566DE04}"/>
              </a:ext>
            </a:extLst>
          </p:cNvPr>
          <p:cNvCxnSpPr>
            <a:cxnSpLocks/>
          </p:cNvCxnSpPr>
          <p:nvPr/>
        </p:nvCxnSpPr>
        <p:spPr>
          <a:xfrm>
            <a:off x="14245953" y="21908269"/>
            <a:ext cx="226105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a:extLst>
              <a:ext uri="{FF2B5EF4-FFF2-40B4-BE49-F238E27FC236}">
                <a16:creationId xmlns:a16="http://schemas.microsoft.com/office/drawing/2014/main" id="{9E429BEF-D5F8-CD1D-2EBE-53B324662664}"/>
              </a:ext>
            </a:extLst>
          </p:cNvPr>
          <p:cNvCxnSpPr>
            <a:cxnSpLocks/>
          </p:cNvCxnSpPr>
          <p:nvPr/>
        </p:nvCxnSpPr>
        <p:spPr>
          <a:xfrm flipV="1">
            <a:off x="22638030" y="21908267"/>
            <a:ext cx="1545817" cy="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avec flèche 54">
            <a:extLst>
              <a:ext uri="{FF2B5EF4-FFF2-40B4-BE49-F238E27FC236}">
                <a16:creationId xmlns:a16="http://schemas.microsoft.com/office/drawing/2014/main" id="{55A2C7A7-4667-A6BC-9EEF-9B3E7E3BB318}"/>
              </a:ext>
            </a:extLst>
          </p:cNvPr>
          <p:cNvCxnSpPr>
            <a:cxnSpLocks/>
          </p:cNvCxnSpPr>
          <p:nvPr/>
        </p:nvCxnSpPr>
        <p:spPr>
          <a:xfrm>
            <a:off x="17010241" y="21908267"/>
            <a:ext cx="5153844" cy="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ZoneTexte 55">
            <a:extLst>
              <a:ext uri="{FF2B5EF4-FFF2-40B4-BE49-F238E27FC236}">
                <a16:creationId xmlns:a16="http://schemas.microsoft.com/office/drawing/2014/main" id="{F6EF7169-A325-DCA8-FB82-9FF5AEDCF67B}"/>
              </a:ext>
            </a:extLst>
          </p:cNvPr>
          <p:cNvSpPr txBox="1"/>
          <p:nvPr/>
        </p:nvSpPr>
        <p:spPr>
          <a:xfrm>
            <a:off x="14532380" y="21371068"/>
            <a:ext cx="1603637" cy="461665"/>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Placebos</a:t>
            </a:r>
          </a:p>
        </p:txBody>
      </p:sp>
      <p:sp>
        <p:nvSpPr>
          <p:cNvPr id="57" name="ZoneTexte 56">
            <a:extLst>
              <a:ext uri="{FF2B5EF4-FFF2-40B4-BE49-F238E27FC236}">
                <a16:creationId xmlns:a16="http://schemas.microsoft.com/office/drawing/2014/main" id="{33CEE671-A252-196F-6778-5914494AE495}"/>
              </a:ext>
            </a:extLst>
          </p:cNvPr>
          <p:cNvSpPr txBox="1"/>
          <p:nvPr/>
        </p:nvSpPr>
        <p:spPr>
          <a:xfrm>
            <a:off x="22551743" y="21368017"/>
            <a:ext cx="1603637" cy="461665"/>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Placebos</a:t>
            </a:r>
          </a:p>
        </p:txBody>
      </p:sp>
      <p:sp>
        <p:nvSpPr>
          <p:cNvPr id="58" name="ZoneTexte 57">
            <a:extLst>
              <a:ext uri="{FF2B5EF4-FFF2-40B4-BE49-F238E27FC236}">
                <a16:creationId xmlns:a16="http://schemas.microsoft.com/office/drawing/2014/main" id="{25CD4834-1616-1366-1C84-BBFCEFB9F33E}"/>
              </a:ext>
            </a:extLst>
          </p:cNvPr>
          <p:cNvSpPr txBox="1"/>
          <p:nvPr/>
        </p:nvSpPr>
        <p:spPr>
          <a:xfrm>
            <a:off x="18784018" y="21369211"/>
            <a:ext cx="2195543" cy="461665"/>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Rodenticides</a:t>
            </a:r>
          </a:p>
        </p:txBody>
      </p:sp>
      <p:graphicFrame>
        <p:nvGraphicFramePr>
          <p:cNvPr id="60" name="Graphique 59">
            <a:extLst>
              <a:ext uri="{FF2B5EF4-FFF2-40B4-BE49-F238E27FC236}">
                <a16:creationId xmlns:a16="http://schemas.microsoft.com/office/drawing/2014/main" id="{FE365D88-5FCF-04B2-57B4-8FBB790ED4B7}"/>
              </a:ext>
            </a:extLst>
          </p:cNvPr>
          <p:cNvGraphicFramePr>
            <a:graphicFrameLocks/>
          </p:cNvGraphicFramePr>
          <p:nvPr>
            <p:extLst>
              <p:ext uri="{D42A27DB-BD31-4B8C-83A1-F6EECF244321}">
                <p14:modId xmlns:p14="http://schemas.microsoft.com/office/powerpoint/2010/main" val="3312000604"/>
              </p:ext>
            </p:extLst>
          </p:nvPr>
        </p:nvGraphicFramePr>
        <p:xfrm>
          <a:off x="12416679" y="22045156"/>
          <a:ext cx="12990488" cy="5637679"/>
        </p:xfrm>
        <a:graphic>
          <a:graphicData uri="http://schemas.openxmlformats.org/drawingml/2006/chart">
            <c:chart xmlns:c="http://schemas.openxmlformats.org/drawingml/2006/chart" xmlns:r="http://schemas.openxmlformats.org/officeDocument/2006/relationships" r:id="rId8"/>
          </a:graphicData>
        </a:graphic>
      </p:graphicFrame>
      <p:sp>
        <p:nvSpPr>
          <p:cNvPr id="61" name="ZoneTexte 60">
            <a:extLst>
              <a:ext uri="{FF2B5EF4-FFF2-40B4-BE49-F238E27FC236}">
                <a16:creationId xmlns:a16="http://schemas.microsoft.com/office/drawing/2014/main" id="{F3281372-62C5-37FF-9964-478175B8566F}"/>
              </a:ext>
            </a:extLst>
          </p:cNvPr>
          <p:cNvSpPr txBox="1"/>
          <p:nvPr/>
        </p:nvSpPr>
        <p:spPr>
          <a:xfrm>
            <a:off x="12680566" y="20325600"/>
            <a:ext cx="4660250" cy="646331"/>
          </a:xfrm>
          <a:prstGeom prst="rect">
            <a:avLst/>
          </a:prstGeom>
          <a:noFill/>
        </p:spPr>
        <p:txBody>
          <a:bodyPr wrap="none" rtlCol="0">
            <a:spAutoFit/>
          </a:bodyPr>
          <a:lstStyle/>
          <a:p>
            <a:pPr marL="571500" indent="-571500">
              <a:buFont typeface="Arial" panose="020B0604020202020204" pitchFamily="34" charset="0"/>
              <a:buChar char="•"/>
            </a:pPr>
            <a:r>
              <a:rPr lang="en-GB" sz="3600" b="1" dirty="0">
                <a:latin typeface="Arial" panose="020B0604020202020204" pitchFamily="34" charset="0"/>
                <a:cs typeface="Arial" panose="020B0604020202020204" pitchFamily="34" charset="0"/>
              </a:rPr>
              <a:t>Bait consumption</a:t>
            </a:r>
          </a:p>
        </p:txBody>
      </p:sp>
      <p:graphicFrame>
        <p:nvGraphicFramePr>
          <p:cNvPr id="62" name="Graphique 61">
            <a:extLst>
              <a:ext uri="{FF2B5EF4-FFF2-40B4-BE49-F238E27FC236}">
                <a16:creationId xmlns:a16="http://schemas.microsoft.com/office/drawing/2014/main" id="{A85B0A65-9346-33F0-FD87-DD8726337408}"/>
              </a:ext>
            </a:extLst>
          </p:cNvPr>
          <p:cNvGraphicFramePr>
            <a:graphicFrameLocks/>
          </p:cNvGraphicFramePr>
          <p:nvPr>
            <p:extLst>
              <p:ext uri="{D42A27DB-BD31-4B8C-83A1-F6EECF244321}">
                <p14:modId xmlns:p14="http://schemas.microsoft.com/office/powerpoint/2010/main" val="3782589834"/>
              </p:ext>
            </p:extLst>
          </p:nvPr>
        </p:nvGraphicFramePr>
        <p:xfrm>
          <a:off x="25864675" y="12523361"/>
          <a:ext cx="11823795" cy="6486778"/>
        </p:xfrm>
        <a:graphic>
          <a:graphicData uri="http://schemas.openxmlformats.org/drawingml/2006/chart">
            <c:chart xmlns:c="http://schemas.openxmlformats.org/drawingml/2006/chart" xmlns:r="http://schemas.openxmlformats.org/officeDocument/2006/relationships" r:id="rId9"/>
          </a:graphicData>
        </a:graphic>
      </p:graphicFrame>
      <p:cxnSp>
        <p:nvCxnSpPr>
          <p:cNvPr id="63" name="Connecteur droit avec flèche 62">
            <a:extLst>
              <a:ext uri="{FF2B5EF4-FFF2-40B4-BE49-F238E27FC236}">
                <a16:creationId xmlns:a16="http://schemas.microsoft.com/office/drawing/2014/main" id="{71844031-F60E-84F6-B4BB-54530D40D263}"/>
              </a:ext>
            </a:extLst>
          </p:cNvPr>
          <p:cNvCxnSpPr>
            <a:cxnSpLocks/>
          </p:cNvCxnSpPr>
          <p:nvPr/>
        </p:nvCxnSpPr>
        <p:spPr>
          <a:xfrm>
            <a:off x="27262347" y="12636553"/>
            <a:ext cx="2323523"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66" name="ZoneTexte 65">
            <a:extLst>
              <a:ext uri="{FF2B5EF4-FFF2-40B4-BE49-F238E27FC236}">
                <a16:creationId xmlns:a16="http://schemas.microsoft.com/office/drawing/2014/main" id="{C1E440DE-DB61-4DA7-95C0-D32FEAF46F61}"/>
              </a:ext>
            </a:extLst>
          </p:cNvPr>
          <p:cNvSpPr txBox="1"/>
          <p:nvPr/>
        </p:nvSpPr>
        <p:spPr>
          <a:xfrm>
            <a:off x="27623366" y="12120103"/>
            <a:ext cx="1535998" cy="461665"/>
          </a:xfrm>
          <a:prstGeom prst="rect">
            <a:avLst/>
          </a:prstGeom>
          <a:noFill/>
        </p:spPr>
        <p:txBody>
          <a:bodyPr wrap="none" rtlCol="0">
            <a:spAutoFit/>
          </a:bodyPr>
          <a:lstStyle/>
          <a:p>
            <a:r>
              <a:rPr lang="fr-FR" sz="2400" b="1" dirty="0">
                <a:latin typeface="Arial" panose="020B0604020202020204" pitchFamily="34" charset="0"/>
                <a:cs typeface="Arial" panose="020B0604020202020204" pitchFamily="34" charset="0"/>
              </a:rPr>
              <a:t>Placebos</a:t>
            </a:r>
          </a:p>
        </p:txBody>
      </p:sp>
      <p:sp>
        <p:nvSpPr>
          <p:cNvPr id="67" name="ZoneTexte 66">
            <a:extLst>
              <a:ext uri="{FF2B5EF4-FFF2-40B4-BE49-F238E27FC236}">
                <a16:creationId xmlns:a16="http://schemas.microsoft.com/office/drawing/2014/main" id="{7611AFC0-4D90-C354-6BF7-360C10B4047B}"/>
              </a:ext>
            </a:extLst>
          </p:cNvPr>
          <p:cNvSpPr txBox="1"/>
          <p:nvPr/>
        </p:nvSpPr>
        <p:spPr>
          <a:xfrm>
            <a:off x="35561705" y="12117955"/>
            <a:ext cx="1535998" cy="461665"/>
          </a:xfrm>
          <a:prstGeom prst="rect">
            <a:avLst/>
          </a:prstGeom>
          <a:noFill/>
        </p:spPr>
        <p:txBody>
          <a:bodyPr wrap="none" rtlCol="0">
            <a:spAutoFit/>
          </a:bodyPr>
          <a:lstStyle/>
          <a:p>
            <a:r>
              <a:rPr lang="fr-FR" sz="2400" b="1" dirty="0">
                <a:latin typeface="Arial" panose="020B0604020202020204" pitchFamily="34" charset="0"/>
                <a:cs typeface="Arial" panose="020B0604020202020204" pitchFamily="34" charset="0"/>
              </a:rPr>
              <a:t>Placebos</a:t>
            </a:r>
          </a:p>
        </p:txBody>
      </p:sp>
      <p:sp>
        <p:nvSpPr>
          <p:cNvPr id="68" name="ZoneTexte 67">
            <a:extLst>
              <a:ext uri="{FF2B5EF4-FFF2-40B4-BE49-F238E27FC236}">
                <a16:creationId xmlns:a16="http://schemas.microsoft.com/office/drawing/2014/main" id="{6C2B0508-A869-3B95-BF69-B42279F94C3E}"/>
              </a:ext>
            </a:extLst>
          </p:cNvPr>
          <p:cNvSpPr txBox="1"/>
          <p:nvPr/>
        </p:nvSpPr>
        <p:spPr>
          <a:xfrm>
            <a:off x="32023047" y="12121064"/>
            <a:ext cx="2116285" cy="461665"/>
          </a:xfrm>
          <a:prstGeom prst="rect">
            <a:avLst/>
          </a:prstGeom>
          <a:noFill/>
        </p:spPr>
        <p:txBody>
          <a:bodyPr wrap="none" rtlCol="0">
            <a:spAutoFit/>
          </a:bodyPr>
          <a:lstStyle/>
          <a:p>
            <a:r>
              <a:rPr lang="fr-FR" sz="2400" b="1" dirty="0">
                <a:latin typeface="Arial" panose="020B0604020202020204" pitchFamily="34" charset="0"/>
                <a:cs typeface="Arial" panose="020B0604020202020204" pitchFamily="34" charset="0"/>
              </a:rPr>
              <a:t>Rodenticides</a:t>
            </a:r>
          </a:p>
        </p:txBody>
      </p:sp>
      <p:sp>
        <p:nvSpPr>
          <p:cNvPr id="69" name="ZoneTexte 68">
            <a:extLst>
              <a:ext uri="{FF2B5EF4-FFF2-40B4-BE49-F238E27FC236}">
                <a16:creationId xmlns:a16="http://schemas.microsoft.com/office/drawing/2014/main" id="{5C3F0441-2F88-C64A-E23F-21CFCD6D2A1C}"/>
              </a:ext>
            </a:extLst>
          </p:cNvPr>
          <p:cNvSpPr txBox="1"/>
          <p:nvPr/>
        </p:nvSpPr>
        <p:spPr>
          <a:xfrm rot="1670281">
            <a:off x="33643347" y="14222752"/>
            <a:ext cx="2171140" cy="510778"/>
          </a:xfrm>
          <a:prstGeom prst="roundRect">
            <a:avLst/>
          </a:prstGeom>
          <a:noFill/>
          <a:ln w="28575">
            <a:solidFill>
              <a:srgbClr val="C00000"/>
            </a:solidFill>
          </a:ln>
        </p:spPr>
        <p:txBody>
          <a:bodyPr wrap="none" rtlCol="0">
            <a:spAutoFit/>
          </a:bodyPr>
          <a:lstStyle/>
          <a:p>
            <a:r>
              <a:rPr lang="fr-FR" sz="2400" dirty="0" err="1">
                <a:latin typeface="Arial" panose="020B0604020202020204" pitchFamily="34" charset="0"/>
                <a:cs typeface="Arial" panose="020B0604020202020204" pitchFamily="34" charset="0"/>
              </a:rPr>
              <a:t>Efficacy</a:t>
            </a:r>
            <a:r>
              <a:rPr lang="fr-FR" sz="2400" dirty="0">
                <a:latin typeface="Arial" panose="020B0604020202020204" pitchFamily="34" charset="0"/>
                <a:cs typeface="Arial" panose="020B0604020202020204" pitchFamily="34" charset="0"/>
              </a:rPr>
              <a:t> 100%</a:t>
            </a:r>
          </a:p>
        </p:txBody>
      </p:sp>
      <p:sp>
        <p:nvSpPr>
          <p:cNvPr id="70" name="ZoneTexte 69">
            <a:extLst>
              <a:ext uri="{FF2B5EF4-FFF2-40B4-BE49-F238E27FC236}">
                <a16:creationId xmlns:a16="http://schemas.microsoft.com/office/drawing/2014/main" id="{2211394C-8EEA-9772-D71C-A42B20A5E4F1}"/>
              </a:ext>
            </a:extLst>
          </p:cNvPr>
          <p:cNvSpPr txBox="1"/>
          <p:nvPr/>
        </p:nvSpPr>
        <p:spPr>
          <a:xfrm>
            <a:off x="26117484" y="11329288"/>
            <a:ext cx="7378943" cy="646331"/>
          </a:xfrm>
          <a:prstGeom prst="rect">
            <a:avLst/>
          </a:prstGeom>
          <a:noFill/>
        </p:spPr>
        <p:txBody>
          <a:bodyPr wrap="none" rtlCol="0">
            <a:spAutoFit/>
          </a:bodyPr>
          <a:lstStyle/>
          <a:p>
            <a:pPr marL="571500" indent="-571500">
              <a:buFont typeface="Arial" panose="020B0604020202020204" pitchFamily="34" charset="0"/>
              <a:buChar char="•"/>
            </a:pPr>
            <a:r>
              <a:rPr lang="en-GB" sz="3600" b="1" dirty="0">
                <a:latin typeface="Arial" panose="020B0604020202020204" pitchFamily="34" charset="0"/>
                <a:cs typeface="Arial" panose="020B0604020202020204" pitchFamily="34" charset="0"/>
              </a:rPr>
              <a:t>Presence detection of rodents</a:t>
            </a:r>
          </a:p>
        </p:txBody>
      </p:sp>
      <p:pic>
        <p:nvPicPr>
          <p:cNvPr id="71" name="Picture 2" descr="Ekontrol HelpDesk">
            <a:extLst>
              <a:ext uri="{FF2B5EF4-FFF2-40B4-BE49-F238E27FC236}">
                <a16:creationId xmlns:a16="http://schemas.microsoft.com/office/drawing/2014/main" id="{18020FB2-42B0-EF62-7F4E-48AF45F9F164}"/>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r="54137"/>
          <a:stretch/>
        </p:blipFill>
        <p:spPr bwMode="auto">
          <a:xfrm>
            <a:off x="35672905" y="17165699"/>
            <a:ext cx="1633799" cy="742950"/>
          </a:xfrm>
          <a:prstGeom prst="rect">
            <a:avLst/>
          </a:prstGeom>
          <a:noFill/>
          <a:extLst>
            <a:ext uri="{909E8E84-426E-40DD-AFC4-6F175D3DCCD1}">
              <a14:hiddenFill xmlns:a14="http://schemas.microsoft.com/office/drawing/2010/main">
                <a:solidFill>
                  <a:srgbClr val="FFFFFF"/>
                </a:solidFill>
              </a14:hiddenFill>
            </a:ext>
          </a:extLst>
        </p:spPr>
      </p:pic>
      <p:pic>
        <p:nvPicPr>
          <p:cNvPr id="72" name="Image 71" descr="Une image contenant herbe, extérieur, ciel, eau&#10;&#10;Description générée automatiquement">
            <a:extLst>
              <a:ext uri="{FF2B5EF4-FFF2-40B4-BE49-F238E27FC236}">
                <a16:creationId xmlns:a16="http://schemas.microsoft.com/office/drawing/2014/main" id="{CFC71B15-E5BF-9A09-7F52-80CCBE3CD26E}"/>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1953901" y="16885840"/>
            <a:ext cx="2714171" cy="2827213"/>
          </a:xfrm>
          <a:prstGeom prst="roundRect">
            <a:avLst>
              <a:gd name="adj" fmla="val 16667"/>
            </a:avLst>
          </a:prstGeom>
          <a:ln w="76200">
            <a:solidFill>
              <a:schemeClr val="accent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3" name="Rectangle 72">
            <a:extLst>
              <a:ext uri="{FF2B5EF4-FFF2-40B4-BE49-F238E27FC236}">
                <a16:creationId xmlns:a16="http://schemas.microsoft.com/office/drawing/2014/main" id="{579A506A-12BE-0263-3F5C-FEE0A34B1654}"/>
              </a:ext>
            </a:extLst>
          </p:cNvPr>
          <p:cNvSpPr/>
          <p:nvPr/>
        </p:nvSpPr>
        <p:spPr>
          <a:xfrm>
            <a:off x="0" y="0"/>
            <a:ext cx="42771538" cy="30275213"/>
          </a:xfrm>
          <a:prstGeom prst="rect">
            <a:avLst/>
          </a:prstGeom>
          <a:noFill/>
          <a:ln w="57150">
            <a:solidFill>
              <a:srgbClr val="3D4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5" name="Graphique 74">
            <a:extLst>
              <a:ext uri="{FF2B5EF4-FFF2-40B4-BE49-F238E27FC236}">
                <a16:creationId xmlns:a16="http://schemas.microsoft.com/office/drawing/2014/main" id="{68265CA5-2181-957B-1E10-9D53B9213A72}"/>
              </a:ext>
            </a:extLst>
          </p:cNvPr>
          <p:cNvPicPr>
            <a:picLocks noChangeAspect="1"/>
          </p:cNvPicPr>
          <p:nvPr/>
        </p:nvPicPr>
        <p:blipFill rotWithShape="1">
          <a:blip r:embed="rId12" cstate="email">
            <a:extLst>
              <a:ext uri="{28A0092B-C50C-407E-A947-70E740481C1C}">
                <a14:useLocalDpi xmlns:a14="http://schemas.microsoft.com/office/drawing/2010/main"/>
              </a:ext>
              <a:ext uri="{96DAC541-7B7A-43D3-8B79-37D633B846F1}">
                <asvg:svgBlip xmlns="" xmlns:asvg="http://schemas.microsoft.com/office/drawing/2016/SVG/main" r:embed="rId13"/>
              </a:ext>
            </a:extLst>
          </a:blip>
          <a:srcRect t="8054" b="8054"/>
          <a:stretch/>
        </p:blipFill>
        <p:spPr>
          <a:xfrm>
            <a:off x="34297463" y="27862035"/>
            <a:ext cx="8496300" cy="2461124"/>
          </a:xfrm>
          <a:prstGeom prst="rect">
            <a:avLst/>
          </a:prstGeom>
        </p:spPr>
      </p:pic>
      <p:sp>
        <p:nvSpPr>
          <p:cNvPr id="76" name="Rectangle 75">
            <a:extLst>
              <a:ext uri="{FF2B5EF4-FFF2-40B4-BE49-F238E27FC236}">
                <a16:creationId xmlns:a16="http://schemas.microsoft.com/office/drawing/2014/main" id="{9D18FFE5-5BF3-79AC-9388-8C95486BE47F}"/>
              </a:ext>
            </a:extLst>
          </p:cNvPr>
          <p:cNvSpPr/>
          <p:nvPr/>
        </p:nvSpPr>
        <p:spPr>
          <a:xfrm>
            <a:off x="32225" y="27864385"/>
            <a:ext cx="34287462" cy="2462400"/>
          </a:xfrm>
          <a:prstGeom prst="rect">
            <a:avLst/>
          </a:prstGeom>
          <a:solidFill>
            <a:srgbClr val="3D4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17">
            <a:extLst>
              <a:ext uri="{FF2B5EF4-FFF2-40B4-BE49-F238E27FC236}">
                <a16:creationId xmlns:a16="http://schemas.microsoft.com/office/drawing/2014/main" id="{DAA15582-FD13-494A-5E6D-CE0E00C998C2}"/>
              </a:ext>
            </a:extLst>
          </p:cNvPr>
          <p:cNvSpPr txBox="1"/>
          <p:nvPr/>
        </p:nvSpPr>
        <p:spPr>
          <a:xfrm>
            <a:off x="26233441" y="25918683"/>
            <a:ext cx="12759736" cy="1736646"/>
          </a:xfrm>
          <a:prstGeom prst="roundRect">
            <a:avLst/>
          </a:prstGeom>
          <a:noFill/>
          <a:ln>
            <a:solidFill>
              <a:srgbClr val="3D4A54"/>
            </a:solidFill>
          </a:ln>
        </p:spPr>
        <p:txBody>
          <a:bodyPr wrap="square">
            <a:spAutoFit/>
          </a:bodyPr>
          <a:lstStyle/>
          <a:p>
            <a:r>
              <a:rPr lang="en-GB" sz="3200" dirty="0">
                <a:effectLst/>
                <a:latin typeface="Arial" panose="020B0604020202020204" pitchFamily="34" charset="0"/>
                <a:ea typeface="Times New Roman" panose="02020603050405020304" pitchFamily="18" charset="0"/>
                <a:cs typeface="Arial" panose="020B0604020202020204" pitchFamily="34" charset="0"/>
              </a:rPr>
              <a:t>Manufactured in France to ensure quality and durability, SECU-RAT is patented and compatible with different litter bin models and will be distributed internationally</a:t>
            </a:r>
          </a:p>
        </p:txBody>
      </p:sp>
      <p:sp>
        <p:nvSpPr>
          <p:cNvPr id="78" name="ZoneTexte 77">
            <a:extLst>
              <a:ext uri="{FF2B5EF4-FFF2-40B4-BE49-F238E27FC236}">
                <a16:creationId xmlns:a16="http://schemas.microsoft.com/office/drawing/2014/main" id="{682E98E8-FB4A-9221-27EB-3241D9A3B229}"/>
              </a:ext>
            </a:extLst>
          </p:cNvPr>
          <p:cNvSpPr txBox="1"/>
          <p:nvPr/>
        </p:nvSpPr>
        <p:spPr>
          <a:xfrm>
            <a:off x="26463726" y="23012764"/>
            <a:ext cx="7994496" cy="646331"/>
          </a:xfrm>
          <a:prstGeom prst="rect">
            <a:avLst/>
          </a:prstGeom>
          <a:noFill/>
        </p:spPr>
        <p:txBody>
          <a:bodyPr wrap="none" rtlCol="0">
            <a:spAutoFit/>
          </a:bodyPr>
          <a:lstStyle/>
          <a:p>
            <a:pPr marL="571500" indent="-571500">
              <a:buFont typeface="Arial" panose="020B0604020202020204" pitchFamily="34" charset="0"/>
              <a:buChar char="•"/>
            </a:pPr>
            <a:r>
              <a:rPr lang="fr-FR" sz="3600" b="1" dirty="0">
                <a:latin typeface="Arial" panose="020B0604020202020204" pitchFamily="34" charset="0"/>
                <a:cs typeface="Arial" panose="020B0604020202020204" pitchFamily="34" charset="0"/>
              </a:rPr>
              <a:t>Exemple of compatible </a:t>
            </a:r>
            <a:r>
              <a:rPr lang="fr-FR" sz="3600" b="1" dirty="0" err="1">
                <a:latin typeface="Arial" panose="020B0604020202020204" pitchFamily="34" charset="0"/>
                <a:cs typeface="Arial" panose="020B0604020202020204" pitchFamily="34" charset="0"/>
              </a:rPr>
              <a:t>litter</a:t>
            </a:r>
            <a:r>
              <a:rPr lang="fr-FR" sz="3600" b="1" dirty="0">
                <a:latin typeface="Arial" panose="020B0604020202020204" pitchFamily="34" charset="0"/>
                <a:cs typeface="Arial" panose="020B0604020202020204" pitchFamily="34" charset="0"/>
              </a:rPr>
              <a:t> </a:t>
            </a:r>
            <a:r>
              <a:rPr lang="fr-FR" sz="3600" b="1" dirty="0" err="1">
                <a:latin typeface="Arial" panose="020B0604020202020204" pitchFamily="34" charset="0"/>
                <a:cs typeface="Arial" panose="020B0604020202020204" pitchFamily="34" charset="0"/>
              </a:rPr>
              <a:t>bins</a:t>
            </a:r>
            <a:endParaRPr lang="fr-FR" sz="3600" b="1" dirty="0">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303BDC9F-0CA7-4517-F25E-3B3ACB4628CD}"/>
              </a:ext>
            </a:extLst>
          </p:cNvPr>
          <p:cNvSpPr txBox="1"/>
          <p:nvPr/>
        </p:nvSpPr>
        <p:spPr>
          <a:xfrm>
            <a:off x="37147499" y="4914900"/>
            <a:ext cx="5295901" cy="5005626"/>
          </a:xfrm>
          <a:prstGeom prst="roundRect">
            <a:avLst/>
          </a:prstGeom>
          <a:noFill/>
          <a:ln>
            <a:solidFill>
              <a:srgbClr val="3D4A54"/>
            </a:solidFill>
          </a:ln>
        </p:spPr>
        <p:txBody>
          <a:bodyPr wrap="square">
            <a:spAutoFit/>
          </a:bodyPr>
          <a:lstStyle/>
          <a:p>
            <a:r>
              <a:rPr lang="en-GB" sz="3200" i="1" dirty="0">
                <a:effectLst/>
                <a:latin typeface="Arial" pitchFamily="34" charset="0"/>
                <a:ea typeface="Times New Roman" panose="02020603050405020304" pitchFamily="18" charset="0"/>
                <a:cs typeface="Arial" pitchFamily="34" charset="0"/>
              </a:rPr>
              <a:t>Public bins are a crucial issue because they offer food to rats, but also because they fit into the urban outdoor environment and are often placed near rat habitats such as flowerbeds, bushes, etc </a:t>
            </a:r>
          </a:p>
        </p:txBody>
      </p:sp>
      <p:pic>
        <p:nvPicPr>
          <p:cNvPr id="1027" name="Picture 3" descr="F:\02 DEFI ECO DEVELOPPEMENT DE PRODUIT\09 HAMELIN\04 CROQUIS\img489.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6447413" y="571500"/>
            <a:ext cx="6203950" cy="3924300"/>
          </a:xfrm>
          <a:prstGeom prst="rect">
            <a:avLst/>
          </a:prstGeom>
          <a:noFill/>
        </p:spPr>
      </p:pic>
      <p:pic>
        <p:nvPicPr>
          <p:cNvPr id="3" name="Image 2">
            <a:extLst>
              <a:ext uri="{FF2B5EF4-FFF2-40B4-BE49-F238E27FC236}">
                <a16:creationId xmlns:a16="http://schemas.microsoft.com/office/drawing/2014/main" id="{58AA2526-BE6C-B3F9-39BF-525698D8E8FD}"/>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204010" y="12168585"/>
            <a:ext cx="8846924" cy="6093327"/>
          </a:xfrm>
          <a:prstGeom prst="rect">
            <a:avLst/>
          </a:prstGeom>
        </p:spPr>
      </p:pic>
      <p:sp>
        <p:nvSpPr>
          <p:cNvPr id="74" name="ZoneTexte 73">
            <a:extLst>
              <a:ext uri="{FF2B5EF4-FFF2-40B4-BE49-F238E27FC236}">
                <a16:creationId xmlns:a16="http://schemas.microsoft.com/office/drawing/2014/main" id="{09A7A976-56F8-6D8D-7354-FE7AF9518D4F}"/>
              </a:ext>
            </a:extLst>
          </p:cNvPr>
          <p:cNvSpPr txBox="1"/>
          <p:nvPr/>
        </p:nvSpPr>
        <p:spPr>
          <a:xfrm rot="1670281">
            <a:off x="20386974" y="23228803"/>
            <a:ext cx="2171140" cy="510778"/>
          </a:xfrm>
          <a:prstGeom prst="roundRect">
            <a:avLst/>
          </a:prstGeom>
          <a:noFill/>
          <a:ln w="28575">
            <a:solidFill>
              <a:srgbClr val="C00000"/>
            </a:solidFill>
          </a:ln>
        </p:spPr>
        <p:txBody>
          <a:bodyPr wrap="none" rtlCol="0">
            <a:spAutoFit/>
          </a:bodyPr>
          <a:lstStyle/>
          <a:p>
            <a:r>
              <a:rPr lang="fr-FR" sz="2400" dirty="0" err="1">
                <a:latin typeface="Arial" panose="020B0604020202020204" pitchFamily="34" charset="0"/>
                <a:cs typeface="Arial" panose="020B0604020202020204" pitchFamily="34" charset="0"/>
              </a:rPr>
              <a:t>Efficacy</a:t>
            </a:r>
            <a:r>
              <a:rPr lang="fr-FR" sz="2400" dirty="0">
                <a:latin typeface="Arial" panose="020B0604020202020204" pitchFamily="34" charset="0"/>
                <a:cs typeface="Arial" panose="020B0604020202020204" pitchFamily="34" charset="0"/>
              </a:rPr>
              <a:t> 100%</a:t>
            </a:r>
          </a:p>
        </p:txBody>
      </p:sp>
      <p:cxnSp>
        <p:nvCxnSpPr>
          <p:cNvPr id="77" name="Connecteur droit avec flèche 76">
            <a:extLst>
              <a:ext uri="{FF2B5EF4-FFF2-40B4-BE49-F238E27FC236}">
                <a16:creationId xmlns:a16="http://schemas.microsoft.com/office/drawing/2014/main" id="{50CAE109-5924-1747-6BBE-8D1C213AE11B}"/>
              </a:ext>
            </a:extLst>
          </p:cNvPr>
          <p:cNvCxnSpPr>
            <a:cxnSpLocks/>
          </p:cNvCxnSpPr>
          <p:nvPr/>
        </p:nvCxnSpPr>
        <p:spPr>
          <a:xfrm>
            <a:off x="30089108" y="12636553"/>
            <a:ext cx="5029867" cy="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Connecteur droit avec flèche 78">
            <a:extLst>
              <a:ext uri="{FF2B5EF4-FFF2-40B4-BE49-F238E27FC236}">
                <a16:creationId xmlns:a16="http://schemas.microsoft.com/office/drawing/2014/main" id="{39886BED-9197-BD68-F6E6-6EB1E9BFCBFE}"/>
              </a:ext>
            </a:extLst>
          </p:cNvPr>
          <p:cNvCxnSpPr>
            <a:cxnSpLocks/>
          </p:cNvCxnSpPr>
          <p:nvPr/>
        </p:nvCxnSpPr>
        <p:spPr>
          <a:xfrm>
            <a:off x="35716897" y="12647338"/>
            <a:ext cx="1282152"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64" name="ZoneTexte 63">
            <a:extLst>
              <a:ext uri="{FF2B5EF4-FFF2-40B4-BE49-F238E27FC236}">
                <a16:creationId xmlns:a16="http://schemas.microsoft.com/office/drawing/2014/main" id="{6B6E4651-6E4C-9186-E3C6-1882B40C8F19}"/>
              </a:ext>
            </a:extLst>
          </p:cNvPr>
          <p:cNvSpPr txBox="1"/>
          <p:nvPr/>
        </p:nvSpPr>
        <p:spPr>
          <a:xfrm>
            <a:off x="12350824" y="11298177"/>
            <a:ext cx="12000080" cy="2062103"/>
          </a:xfrm>
          <a:prstGeom prst="rect">
            <a:avLst/>
          </a:prstGeom>
          <a:noFill/>
        </p:spPr>
        <p:txBody>
          <a:bodyPr wrap="none" rtlCol="0">
            <a:spAutoFit/>
          </a:bodyPr>
          <a:lstStyle/>
          <a:p>
            <a:pPr marL="571500" indent="-571500">
              <a:buFont typeface="Arial" panose="020B0604020202020204" pitchFamily="34" charset="0"/>
              <a:buChar char="•"/>
            </a:pPr>
            <a:r>
              <a:rPr lang="en-GB" sz="3600" b="1" dirty="0">
                <a:latin typeface="Arial" panose="020B0604020202020204" pitchFamily="34" charset="0"/>
                <a:cs typeface="Arial" panose="020B0604020202020204" pitchFamily="34" charset="0"/>
              </a:rPr>
              <a:t>Opening shape and number</a:t>
            </a:r>
          </a:p>
          <a:p>
            <a:endParaRPr lang="en-GB" sz="2000" b="1" dirty="0">
              <a:latin typeface="Arial" panose="020B0604020202020204" pitchFamily="34" charset="0"/>
              <a:cs typeface="Arial" panose="020B0604020202020204" pitchFamily="34" charset="0"/>
            </a:endParaRPr>
          </a:p>
          <a:p>
            <a:r>
              <a:rPr lang="en-GB" sz="3600" dirty="0">
                <a:latin typeface="Arial" panose="020B0604020202020204" pitchFamily="34" charset="0"/>
                <a:cs typeface="Arial" panose="020B0604020202020204" pitchFamily="34" charset="0"/>
              </a:rPr>
              <a:t>No difference of frequentation according bait consumption</a:t>
            </a:r>
          </a:p>
          <a:p>
            <a:r>
              <a:rPr lang="en-GB" sz="3600" dirty="0">
                <a:latin typeface="Arial" panose="020B0604020202020204" pitchFamily="34" charset="0"/>
                <a:cs typeface="Arial" panose="020B0604020202020204" pitchFamily="34" charset="0"/>
              </a:rPr>
              <a:t>=&gt; 2 small openings (safety choice)</a:t>
            </a:r>
          </a:p>
        </p:txBody>
      </p:sp>
      <p:pic>
        <p:nvPicPr>
          <p:cNvPr id="65" name="Image 64">
            <a:extLst>
              <a:ext uri="{FF2B5EF4-FFF2-40B4-BE49-F238E27FC236}">
                <a16:creationId xmlns:a16="http://schemas.microsoft.com/office/drawing/2014/main" id="{8EA2D361-F58E-BCB7-BB95-7783CC4422D2}"/>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b="22445"/>
          <a:stretch/>
        </p:blipFill>
        <p:spPr>
          <a:xfrm>
            <a:off x="26480042" y="23832273"/>
            <a:ext cx="5841887" cy="2041005"/>
          </a:xfrm>
          <a:prstGeom prst="rect">
            <a:avLst/>
          </a:prstGeom>
        </p:spPr>
      </p:pic>
      <p:pic>
        <p:nvPicPr>
          <p:cNvPr id="80" name="Image 79">
            <a:extLst>
              <a:ext uri="{FF2B5EF4-FFF2-40B4-BE49-F238E27FC236}">
                <a16:creationId xmlns:a16="http://schemas.microsoft.com/office/drawing/2014/main" id="{2123520A-BE73-210B-03A6-DC9DCE83AB00}"/>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l="-152" t="-26757" r="152" b="26757"/>
          <a:stretch/>
        </p:blipFill>
        <p:spPr>
          <a:xfrm>
            <a:off x="32209963" y="22783407"/>
            <a:ext cx="5907081" cy="3078088"/>
          </a:xfrm>
          <a:prstGeom prst="rect">
            <a:avLst/>
          </a:prstGeom>
        </p:spPr>
      </p:pic>
      <p:pic>
        <p:nvPicPr>
          <p:cNvPr id="81" name="Image 80">
            <a:extLst>
              <a:ext uri="{FF2B5EF4-FFF2-40B4-BE49-F238E27FC236}">
                <a16:creationId xmlns:a16="http://schemas.microsoft.com/office/drawing/2014/main" id="{1D65E4FF-05DE-77C0-83F5-FC881CE51BB2}"/>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34428438" y="19430971"/>
            <a:ext cx="2471199" cy="973100"/>
          </a:xfrm>
          <a:prstGeom prst="rect">
            <a:avLst/>
          </a:prstGeom>
        </p:spPr>
      </p:pic>
      <p:pic>
        <p:nvPicPr>
          <p:cNvPr id="82" name="Image 81">
            <a:extLst>
              <a:ext uri="{FF2B5EF4-FFF2-40B4-BE49-F238E27FC236}">
                <a16:creationId xmlns:a16="http://schemas.microsoft.com/office/drawing/2014/main" id="{4143152A-9E91-72A0-011E-05C4AE175384}"/>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34530077" y="20455643"/>
            <a:ext cx="2705101" cy="2235200"/>
          </a:xfrm>
          <a:prstGeom prst="rect">
            <a:avLst/>
          </a:prstGeom>
        </p:spPr>
      </p:pic>
      <p:pic>
        <p:nvPicPr>
          <p:cNvPr id="83" name="Image 82">
            <a:extLst>
              <a:ext uri="{FF2B5EF4-FFF2-40B4-BE49-F238E27FC236}">
                <a16:creationId xmlns:a16="http://schemas.microsoft.com/office/drawing/2014/main" id="{49EAE360-2B10-59AE-F342-5C8015AA9BF5}"/>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37197176" y="19878987"/>
            <a:ext cx="1796001" cy="2444660"/>
          </a:xfrm>
          <a:prstGeom prst="rect">
            <a:avLst/>
          </a:prstGeom>
        </p:spPr>
      </p:pic>
      <p:sp>
        <p:nvSpPr>
          <p:cNvPr id="84" name="Text Box 8">
            <a:extLst>
              <a:ext uri="{FF2B5EF4-FFF2-40B4-BE49-F238E27FC236}">
                <a16:creationId xmlns:a16="http://schemas.microsoft.com/office/drawing/2014/main" id="{978C8187-FDC4-B970-DEFD-A33C67F04C61}"/>
              </a:ext>
            </a:extLst>
          </p:cNvPr>
          <p:cNvSpPr txBox="1">
            <a:spLocks noChangeArrowheads="1"/>
          </p:cNvSpPr>
          <p:nvPr/>
        </p:nvSpPr>
        <p:spPr bwMode="auto">
          <a:xfrm>
            <a:off x="26233441" y="19061408"/>
            <a:ext cx="4918190" cy="109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17600" tIns="208800" rIns="417600" bIns="208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Lucida Sans Unicode" panose="020B0602030504020204" pitchFamily="34" charset="0"/>
              </a:defRPr>
            </a:lvl9pPr>
          </a:lstStyle>
          <a:p>
            <a:pPr eaLnBrk="0" hangingPunct="0">
              <a:buClrTx/>
              <a:buFontTx/>
              <a:buNone/>
            </a:pPr>
            <a:r>
              <a:rPr lang="en-GB" altLang="en-US" sz="4400" b="1" dirty="0">
                <a:solidFill>
                  <a:schemeClr val="tx1"/>
                </a:solidFill>
                <a:cs typeface="Arial" panose="020B0604020202020204" pitchFamily="34" charset="0"/>
              </a:rPr>
              <a:t>THE PRODUCT</a:t>
            </a:r>
          </a:p>
        </p:txBody>
      </p:sp>
      <p:sp>
        <p:nvSpPr>
          <p:cNvPr id="2" name="ZoneTexte 1">
            <a:extLst>
              <a:ext uri="{FF2B5EF4-FFF2-40B4-BE49-F238E27FC236}">
                <a16:creationId xmlns:a16="http://schemas.microsoft.com/office/drawing/2014/main" id="{B6E1D0FC-BA1C-29FD-48D8-EC3842FD749A}"/>
              </a:ext>
            </a:extLst>
          </p:cNvPr>
          <p:cNvSpPr txBox="1"/>
          <p:nvPr/>
        </p:nvSpPr>
        <p:spPr>
          <a:xfrm>
            <a:off x="26463726" y="20005980"/>
            <a:ext cx="7548861" cy="2831544"/>
          </a:xfrm>
          <a:prstGeom prst="rect">
            <a:avLst/>
          </a:prstGeom>
          <a:noFill/>
        </p:spPr>
        <p:txBody>
          <a:bodyPr wrap="none" rtlCol="0">
            <a:spAutoFit/>
          </a:bodyPr>
          <a:lstStyle/>
          <a:p>
            <a:pPr marL="457200" indent="-457200">
              <a:buFont typeface="Courier New" panose="02070309020205020404" pitchFamily="49" charset="0"/>
              <a:buChar char="o"/>
            </a:pPr>
            <a:r>
              <a:rPr lang="fr-FR" sz="3200" dirty="0">
                <a:latin typeface="Arial" panose="020B0604020202020204" pitchFamily="34" charset="0"/>
                <a:cs typeface="Arial" panose="020B0604020202020204" pitchFamily="34" charset="0"/>
              </a:rPr>
              <a:t>S235 </a:t>
            </a:r>
            <a:r>
              <a:rPr lang="fr-FR" sz="3200" dirty="0" err="1">
                <a:latin typeface="Arial" panose="020B0604020202020204" pitchFamily="34" charset="0"/>
                <a:cs typeface="Arial" panose="020B0604020202020204" pitchFamily="34" charset="0"/>
              </a:rPr>
              <a:t>steel</a:t>
            </a:r>
            <a:r>
              <a:rPr lang="fr-FR" sz="3200" dirty="0">
                <a:latin typeface="Arial" panose="020B0604020202020204" pitchFamily="34" charset="0"/>
                <a:cs typeface="Arial" panose="020B0604020202020204" pitchFamily="34" charset="0"/>
              </a:rPr>
              <a:t> / </a:t>
            </a:r>
            <a:r>
              <a:rPr lang="en-GB" sz="3200" dirty="0">
                <a:latin typeface="Arial" panose="020B0604020202020204" pitchFamily="34" charset="0"/>
                <a:cs typeface="Arial" panose="020B0604020202020204" pitchFamily="34" charset="0"/>
              </a:rPr>
              <a:t>6,4 kg </a:t>
            </a:r>
            <a:endParaRPr lang="fr-FR" sz="3200" dirty="0">
              <a:latin typeface="Arial" panose="020B0604020202020204" pitchFamily="34" charset="0"/>
              <a:cs typeface="Arial" panose="020B0604020202020204" pitchFamily="34" charset="0"/>
            </a:endParaRPr>
          </a:p>
          <a:p>
            <a:pPr marL="457200" indent="-457200">
              <a:buFont typeface="Courier New" panose="02070309020205020404" pitchFamily="49" charset="0"/>
              <a:buChar char="o"/>
            </a:pPr>
            <a:r>
              <a:rPr lang="fr-FR" sz="3200" dirty="0">
                <a:latin typeface="Arial" panose="020B0604020202020204" pitchFamily="34" charset="0"/>
                <a:cs typeface="Arial" panose="020B0604020202020204" pitchFamily="34" charset="0"/>
              </a:rPr>
              <a:t>Electro-galvanisation</a:t>
            </a:r>
          </a:p>
          <a:p>
            <a:pPr marL="457200" indent="-457200">
              <a:buFont typeface="Courier New" panose="02070309020205020404" pitchFamily="49" charset="0"/>
              <a:buChar char="o"/>
            </a:pPr>
            <a:r>
              <a:rPr lang="en-GB" sz="3200" dirty="0">
                <a:latin typeface="Arial" panose="020B0604020202020204" pitchFamily="34" charset="0"/>
                <a:cs typeface="Arial" panose="020B0604020202020204" pitchFamily="34" charset="0"/>
              </a:rPr>
              <a:t>Protected against corrosion</a:t>
            </a:r>
          </a:p>
          <a:p>
            <a:r>
              <a:rPr lang="en-GB" sz="3200" dirty="0">
                <a:latin typeface="Arial" panose="020B0604020202020204" pitchFamily="34" charset="0"/>
                <a:cs typeface="Arial" panose="020B0604020202020204" pitchFamily="34" charset="0"/>
              </a:rPr>
              <a:t>	by a baked polyester powder coating</a:t>
            </a:r>
          </a:p>
          <a:p>
            <a:pPr marL="457200" indent="-457200">
              <a:buFont typeface="Courier New" panose="02070309020205020404" pitchFamily="49" charset="0"/>
              <a:buChar char="o"/>
            </a:pPr>
            <a:r>
              <a:rPr lang="en-GB" sz="3200" dirty="0">
                <a:latin typeface="Arial" panose="020B0604020202020204" pitchFamily="34" charset="0"/>
                <a:cs typeface="Arial" panose="020B0604020202020204" pitchFamily="34" charset="0"/>
              </a:rPr>
              <a:t>Stainless steel assembly screws 304L</a:t>
            </a:r>
          </a:p>
          <a:p>
            <a:endParaRPr lang="fr-FR" dirty="0"/>
          </a:p>
        </p:txBody>
      </p:sp>
      <p:pic>
        <p:nvPicPr>
          <p:cNvPr id="85" name="Image 84">
            <a:extLst>
              <a:ext uri="{FF2B5EF4-FFF2-40B4-BE49-F238E27FC236}">
                <a16:creationId xmlns:a16="http://schemas.microsoft.com/office/drawing/2014/main" id="{CEE7CC3B-90BC-5F90-6540-E57EF2C2AC77}"/>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flipH="1">
            <a:off x="39433705" y="13386364"/>
            <a:ext cx="3370057" cy="13981192"/>
          </a:xfrm>
          <a:prstGeom prst="rect">
            <a:avLst/>
          </a:prstGeom>
        </p:spPr>
      </p:pic>
      <p:sp>
        <p:nvSpPr>
          <p:cNvPr id="20" name="Rectangle 3">
            <a:extLst>
              <a:ext uri="{FF2B5EF4-FFF2-40B4-BE49-F238E27FC236}">
                <a16:creationId xmlns:a16="http://schemas.microsoft.com/office/drawing/2014/main" id="{C31BE676-4F3B-6EC9-9D39-4FC0DE34ADA7}"/>
              </a:ext>
            </a:extLst>
          </p:cNvPr>
          <p:cNvSpPr>
            <a:spLocks noChangeArrowheads="1"/>
          </p:cNvSpPr>
          <p:nvPr/>
        </p:nvSpPr>
        <p:spPr bwMode="auto">
          <a:xfrm>
            <a:off x="1036279" y="27152025"/>
            <a:ext cx="86869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buFontTx/>
              <a:buAutoNum type="arabicPeriod"/>
              <a:tabLst/>
            </a:pPr>
            <a:r>
              <a:rPr kumimoji="0" lang="en-GB" altLang="en-US"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Strand, T.M., and A. </a:t>
            </a:r>
            <a:r>
              <a:rPr kumimoji="0" lang="en-GB" altLang="en-US"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Lundkvist</a:t>
            </a:r>
            <a:r>
              <a:rPr kumimoji="0" lang="en-GB" altLang="en-US"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2019. Infection Ecology &amp; Epidemiology, 9:1.</a:t>
            </a:r>
          </a:p>
          <a:p>
            <a:pPr marL="342900" indent="-342900" defTabSz="914400" eaLnBrk="0" fontAlgn="base" hangingPunct="0">
              <a:spcBef>
                <a:spcPct val="0"/>
              </a:spcBef>
              <a:spcAft>
                <a:spcPct val="0"/>
              </a:spcAft>
              <a:buFontTx/>
              <a:buAutoNum type="arabicPeriod"/>
            </a:pPr>
            <a:r>
              <a:rPr kumimoji="0" lang="en-GB" altLang="en-US"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Pimentel, D., L. </a:t>
            </a:r>
            <a:r>
              <a:rPr kumimoji="0" lang="en-GB" altLang="en-US"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Lach</a:t>
            </a:r>
            <a:r>
              <a:rPr kumimoji="0" lang="en-GB" altLang="en-US"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R. Zuniga, and D. Morrison. 2000. Bioscience. 50. 53-65. </a:t>
            </a:r>
            <a:endParaRPr kumimoji="0" lang="en-GB" altLang="en-US"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670385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548</TotalTime>
  <Words>588</Words>
  <Application>Microsoft Office PowerPoint</Application>
  <PresentationFormat>Personalitzat</PresentationFormat>
  <Paragraphs>76</Paragraphs>
  <Slides>1</Slides>
  <Notes>0</Notes>
  <HiddenSlides>0</HiddenSlides>
  <MMClips>0</MMClips>
  <ScaleCrop>false</ScaleCrop>
  <HeadingPairs>
    <vt:vector size="6" baseType="variant">
      <vt:variant>
        <vt:lpstr>Tipus de lletra utilitzats</vt:lpstr>
      </vt:variant>
      <vt:variant>
        <vt:i4>5</vt:i4>
      </vt:variant>
      <vt:variant>
        <vt:lpstr>Tema</vt:lpstr>
      </vt:variant>
      <vt:variant>
        <vt:i4>1</vt:i4>
      </vt:variant>
      <vt:variant>
        <vt:lpstr>Títols de les diapositives</vt:lpstr>
      </vt:variant>
      <vt:variant>
        <vt:i4>1</vt:i4>
      </vt:variant>
    </vt:vector>
  </HeadingPairs>
  <TitlesOfParts>
    <vt:vector size="7" baseType="lpstr">
      <vt:lpstr>Arial</vt:lpstr>
      <vt:lpstr>Calibri</vt:lpstr>
      <vt:lpstr>Calibri Light</vt:lpstr>
      <vt:lpstr>Courier New</vt:lpstr>
      <vt:lpstr>Times New Roman</vt:lpstr>
      <vt:lpstr>Thème Office</vt:lpstr>
      <vt:lpstr>Presentació del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Mickael Sage</dc:creator>
  <cp:lastModifiedBy>Laura Barahona Quintana</cp:lastModifiedBy>
  <cp:revision>24</cp:revision>
  <dcterms:created xsi:type="dcterms:W3CDTF">2022-06-09T09:02:08Z</dcterms:created>
  <dcterms:modified xsi:type="dcterms:W3CDTF">2022-06-15T06:59:26Z</dcterms:modified>
</cp:coreProperties>
</file>